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97" r:id="rId2"/>
    <p:sldId id="329" r:id="rId3"/>
    <p:sldId id="312" r:id="rId4"/>
    <p:sldId id="301" r:id="rId5"/>
    <p:sldId id="304" r:id="rId6"/>
    <p:sldId id="308" r:id="rId7"/>
    <p:sldId id="305" r:id="rId8"/>
    <p:sldId id="307" r:id="rId9"/>
    <p:sldId id="361" r:id="rId10"/>
    <p:sldId id="275" r:id="rId11"/>
    <p:sldId id="331" r:id="rId12"/>
    <p:sldId id="359" r:id="rId13"/>
    <p:sldId id="358" r:id="rId14"/>
    <p:sldId id="360" r:id="rId15"/>
    <p:sldId id="363" r:id="rId16"/>
    <p:sldId id="311" r:id="rId17"/>
    <p:sldId id="309" r:id="rId18"/>
    <p:sldId id="276" r:id="rId19"/>
    <p:sldId id="325" r:id="rId20"/>
    <p:sldId id="279" r:id="rId21"/>
    <p:sldId id="355" r:id="rId22"/>
    <p:sldId id="280" r:id="rId23"/>
    <p:sldId id="258" r:id="rId24"/>
    <p:sldId id="356" r:id="rId25"/>
    <p:sldId id="351" r:id="rId26"/>
    <p:sldId id="343" r:id="rId27"/>
    <p:sldId id="350" r:id="rId28"/>
    <p:sldId id="362" r:id="rId29"/>
    <p:sldId id="344" r:id="rId30"/>
    <p:sldId id="353" r:id="rId31"/>
    <p:sldId id="352" r:id="rId32"/>
    <p:sldId id="327" r:id="rId33"/>
    <p:sldId id="357" r:id="rId34"/>
    <p:sldId id="332" r:id="rId3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00"/>
    <a:srgbClr val="666633"/>
    <a:srgbClr val="003300"/>
    <a:srgbClr val="FF3399"/>
    <a:srgbClr val="2A02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5" autoAdjust="0"/>
    <p:restoredTop sz="91768" autoAdjust="0"/>
  </p:normalViewPr>
  <p:slideViewPr>
    <p:cSldViewPr>
      <p:cViewPr varScale="1">
        <p:scale>
          <a:sx n="101" d="100"/>
          <a:sy n="101" d="100"/>
        </p:scale>
        <p:origin x="396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35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1" d="100"/>
        <a:sy n="7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ED1DBF-FFC8-42E0-A0EE-C28097A133D3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05C45-83EB-4604-B701-C16270B132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8874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C3FE49-8E8E-487B-9850-15673C98C60D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8D480-7C98-4221-BE57-FBCEAC54E8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345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6C857F7F-E39B-4949-8B5E-85D3F62DCDC3}" type="slidenum">
              <a:rPr lang="en-GB" altLang="en-US" smtClean="0">
                <a:latin typeface="Arial" panose="020B0604020202020204" pitchFamily="34" charset="0"/>
              </a:rPr>
              <a:pPr/>
              <a:t>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994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Applying Freud’s Superego Lens to Musk:</a:t>
            </a:r>
          </a:p>
          <a:p>
            <a:r>
              <a:rPr lang="en-GB" b="1" dirty="0"/>
              <a:t>✅ Where His Superego Seems Strong: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Moral Vision &amp; Higher Purpose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Musk is deeply driven by big ideals: sustainability, human survival (Mars colonization), advancing human cognition (</a:t>
            </a:r>
            <a:r>
              <a:rPr lang="en-GB" dirty="0" err="1"/>
              <a:t>Neuralink</a:t>
            </a:r>
            <a:r>
              <a:rPr lang="en-GB" dirty="0"/>
              <a:t>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This suggests a </a:t>
            </a:r>
            <a:r>
              <a:rPr lang="en-GB" b="1" dirty="0"/>
              <a:t>strong internalized value system</a:t>
            </a:r>
            <a:r>
              <a:rPr lang="en-GB" dirty="0"/>
              <a:t>—a key function of the superego.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Self-Discipline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Known for intense work ethic (sleeps at factories, micromanages engineering teams).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Willing to take massive personal and financial risks for his goals.</a:t>
            </a:r>
          </a:p>
          <a:p>
            <a:r>
              <a:rPr lang="en-GB" b="1" dirty="0"/>
              <a:t>🚩 Where It Seems Weak or Selective: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Impulse Control &amp; Boundaries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Posts erratically on social media, often creating PR/legal headaches.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Tends to mock critics, regulators (e.g., calling the SEC the “</a:t>
            </a:r>
            <a:r>
              <a:rPr lang="en-GB" dirty="0" err="1"/>
              <a:t>Shortseller</a:t>
            </a:r>
            <a:r>
              <a:rPr lang="en-GB" dirty="0"/>
              <a:t> Enrichment Commission”).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Empathy &amp; Social Sensitivity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Sometimes shows little regard for how his actions affect others emotionally or socially (e.g., layoffs, controversial jokes).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This can reflect </a:t>
            </a:r>
            <a:r>
              <a:rPr lang="en-GB" b="1" dirty="0"/>
              <a:t>underactive superego functions</a:t>
            </a:r>
            <a:r>
              <a:rPr lang="en-GB" dirty="0"/>
              <a:t> like empathy or moral inhibition.</a:t>
            </a:r>
          </a:p>
          <a:p>
            <a:r>
              <a:rPr lang="en-GB" b="1" dirty="0"/>
              <a:t>Signs of a Weak Superego in Trump’s </a:t>
            </a:r>
            <a:r>
              <a:rPr lang="en-GB" b="1" dirty="0" err="1"/>
              <a:t>Behavior</a:t>
            </a:r>
            <a:r>
              <a:rPr lang="en-GB" b="1" dirty="0"/>
              <a:t>: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Impulsivity &amp; Lack of Restraint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Frequent unfiltered speech (e.g., Twitter/X posts, insults).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Poor impulse control—often acts or speaks without considering consequences.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Lack of Guilt or Remorse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Rarely, if ever, admits fault or wrongdoing.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Doubling down even when proven wrong, indicating limited inner conflict or guilt.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Disregard for Norms &amp; Authority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Repeated challenges to democratic institutions, legal rulings, and norms.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 err="1"/>
              <a:t>Behavior</a:t>
            </a:r>
            <a:r>
              <a:rPr lang="en-GB" dirty="0"/>
              <a:t> suggests internal rules don’t have much hold over him.</a:t>
            </a:r>
          </a:p>
          <a:p>
            <a:pPr>
              <a:buFont typeface="+mj-lt"/>
              <a:buAutoNum type="arabicPeriod"/>
            </a:pPr>
            <a:r>
              <a:rPr lang="en-GB" b="1" dirty="0"/>
              <a:t>Grandiosity &amp; Narcissism</a:t>
            </a:r>
            <a:endParaRPr lang="en-GB" dirty="0"/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Inflated sense of self, which often overrides moral considerations.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dirty="0"/>
              <a:t>Focus on self-glorification over societal or ethical standards.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8D480-7C98-4221-BE57-FBCEAC54E8E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8904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D480-7C98-4221-BE57-FBCEAC54E8E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824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6039C3A-EC3D-4846-9809-56B45781CC42}" type="slidenum">
              <a:rPr lang="en-GB" smtClean="0">
                <a:latin typeface="Arial" charset="0"/>
              </a:rPr>
              <a:pPr eaLnBrk="1" hangingPunct="1"/>
              <a:t>22</a:t>
            </a:fld>
            <a:endParaRPr lang="en-GB">
              <a:latin typeface="Arial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08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8D480-7C98-4221-BE57-FBCEAC54E8E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0283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8D480-7C98-4221-BE57-FBCEAC54E8E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17097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D480-7C98-4221-BE57-FBCEAC54E8E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959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D480-7C98-4221-BE57-FBCEAC54E8E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373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D480-7C98-4221-BE57-FBCEAC54E8E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0243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D480-7C98-4221-BE57-FBCEAC54E8E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563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D480-7C98-4221-BE57-FBCEAC54E8E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267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D480-7C98-4221-BE57-FBCEAC54E8E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709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093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263352" y="188640"/>
            <a:ext cx="11665296" cy="6552728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48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807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203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469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217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863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51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142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159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690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5D7B8-5371-4630-A7F9-5F4230E76E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76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DE7A5-22DC-4580-BECB-D1F475D0A900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1EEFF-5A0A-4F74-B895-C1E62679C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330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hsV5mu-P7o?feature=oembe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M7g9b9QSMQ?feature=oembed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W_IzYUJANfk&amp;list=PLs4hTtftqnlAF_aWyo25H-DYLO-Gab-_U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_IzYUJANfk" TargetMode="Externa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tDPxR-Gauc" TargetMode="External"/><Relationship Id="rId6" Type="http://schemas.openxmlformats.org/officeDocument/2006/relationships/image" Target="../media/image2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btDPxR-Gauc" TargetMode="Externa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dhs.org.uk/attachments/download.asp?file=566&amp;type=pdf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ndhs.org.uk/attachments/download.asp?file=565&amp;type=pptx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dhs.org.uk/attachments/download.asp?file=564&amp;type=pdf" TargetMode="External"/><Relationship Id="rId5" Type="http://schemas.openxmlformats.org/officeDocument/2006/relationships/hyperlink" Target="https://www.ndhs.org.uk/page/?title=Psychology&amp;pid=472" TargetMode="Externa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nX-xshA_0m8?si=t5WTjTXDwGvRKloY" TargetMode="Externa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X-xshA_0m8?feature=oembed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dhs.org.uk/attachments/download.asp?file=566&amp;type=pdf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ndhs.org.uk/attachments/download.asp?file=565&amp;type=pptx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dhs.org.uk/attachments/download.asp?file=564&amp;type=pdf" TargetMode="External"/><Relationship Id="rId5" Type="http://schemas.openxmlformats.org/officeDocument/2006/relationships/hyperlink" Target="https://www.ndhs.org.uk/page/?title=Psychology&amp;pid=472" TargetMode="Externa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l" eaLnBrk="1" hangingPunct="1"/>
            <a:r>
              <a:rPr lang="en-GB" altLang="en-US" dirty="0"/>
              <a:t>Studying Psychology </a:t>
            </a:r>
            <a:br>
              <a:rPr lang="en-GB" altLang="en-US" dirty="0"/>
            </a:br>
            <a:r>
              <a:rPr lang="en-GB" altLang="en-US" dirty="0"/>
              <a:t>at Notre Dame High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algn="l">
              <a:defRPr/>
            </a:pPr>
            <a:endParaRPr lang="en-GB" dirty="0">
              <a:latin typeface="+mj-lt"/>
            </a:endParaRPr>
          </a:p>
          <a:p>
            <a:pPr algn="l">
              <a:defRPr/>
            </a:pPr>
            <a:r>
              <a:rPr lang="en-GB" dirty="0">
                <a:latin typeface="+mj-lt"/>
              </a:rPr>
              <a:t>What do we do? </a:t>
            </a:r>
          </a:p>
          <a:p>
            <a:pPr algn="l">
              <a:defRPr/>
            </a:pPr>
            <a:r>
              <a:rPr lang="en-GB" dirty="0">
                <a:latin typeface="+mj-lt"/>
              </a:rPr>
              <a:t>What do we expect?</a:t>
            </a:r>
          </a:p>
        </p:txBody>
      </p:sp>
      <p:pic>
        <p:nvPicPr>
          <p:cNvPr id="410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5" t="21947" r="72444" b="64766"/>
          <a:stretch>
            <a:fillRect/>
          </a:stretch>
        </p:blipFill>
        <p:spPr bwMode="auto">
          <a:xfrm>
            <a:off x="8113713" y="188913"/>
            <a:ext cx="251936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273" b="27351"/>
          <a:stretch>
            <a:fillRect/>
          </a:stretch>
        </p:blipFill>
        <p:spPr bwMode="auto">
          <a:xfrm>
            <a:off x="9840416" y="4717256"/>
            <a:ext cx="1920875" cy="184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151" y="2209800"/>
            <a:ext cx="22828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3182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THINKING EXPERIMENT</a:t>
            </a:r>
            <a:br>
              <a:rPr lang="en-GB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dirty="0">
                <a:solidFill>
                  <a:srgbClr val="0000FF"/>
                </a:solidFill>
              </a:rPr>
              <a:t>- </a:t>
            </a:r>
            <a:r>
              <a:rPr lang="en-GB" i="1" dirty="0">
                <a:solidFill>
                  <a:srgbClr val="0000FF"/>
                </a:solidFill>
              </a:rPr>
              <a:t>Estimating Quantities - 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175716" y="1399836"/>
            <a:ext cx="8229600" cy="480536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Come in</a:t>
            </a:r>
          </a:p>
          <a:p>
            <a:r>
              <a:rPr lang="en-GB" dirty="0"/>
              <a:t>Pass the Jar around the room and guess how many beads are in the tub</a:t>
            </a:r>
          </a:p>
          <a:p>
            <a:r>
              <a:rPr lang="en-GB" dirty="0"/>
              <a:t>Write your guess on your sheet of paper – </a:t>
            </a:r>
            <a:r>
              <a:rPr lang="en-GB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WITHOUT DISCUSSING YOUR CHOICE</a:t>
            </a:r>
            <a:r>
              <a:rPr lang="en-GB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  <a:p>
            <a:r>
              <a:rPr lang="en-GB" dirty="0"/>
              <a:t>It must be </a:t>
            </a:r>
            <a:r>
              <a:rPr lang="en-GB" b="1" dirty="0">
                <a:solidFill>
                  <a:srgbClr val="FF0000"/>
                </a:solidFill>
              </a:rPr>
              <a:t>Private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– NO PEEKING!!!</a:t>
            </a:r>
          </a:p>
          <a:p>
            <a:pPr marL="0" indent="0" algn="ctr">
              <a:buNone/>
            </a:pPr>
            <a:endParaRPr lang="en-GB" sz="6400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GB" sz="6400" b="1" dirty="0">
                <a:solidFill>
                  <a:srgbClr val="FF0000"/>
                </a:solidFill>
              </a:rPr>
              <a:t>G1</a:t>
            </a:r>
            <a:br>
              <a:rPr lang="en-GB" dirty="0"/>
            </a:b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63352" y="188639"/>
            <a:ext cx="11665296" cy="656341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3281" y="2996952"/>
            <a:ext cx="1741154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79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2800" dirty="0"/>
              <a:t>What are the </a:t>
            </a:r>
            <a:r>
              <a:rPr lang="en-GB" alt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Traits</a:t>
            </a:r>
            <a:r>
              <a:rPr lang="en-GB" altLang="en-US" sz="2800" b="1" i="1" dirty="0"/>
              <a:t> </a:t>
            </a:r>
            <a:r>
              <a:rPr lang="en-GB" altLang="en-US" sz="2800" dirty="0"/>
              <a:t>or </a:t>
            </a:r>
            <a:r>
              <a:rPr lang="en-GB" alt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Attributes</a:t>
            </a:r>
            <a:r>
              <a:rPr lang="en-GB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altLang="en-US" sz="2800" dirty="0"/>
              <a:t>required for a successful A level Psychologist?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spcBef>
                <a:spcPts val="0"/>
              </a:spcBef>
              <a:buNone/>
              <a:defRPr/>
            </a:pPr>
            <a:endParaRPr lang="en-GB" sz="2400" dirty="0"/>
          </a:p>
          <a:p>
            <a:pPr>
              <a:spcBef>
                <a:spcPts val="0"/>
              </a:spcBef>
              <a:buNone/>
              <a:defRPr/>
            </a:pPr>
            <a:r>
              <a:rPr lang="en-GB" sz="2400" dirty="0"/>
              <a:t>For example …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GB" sz="2400" dirty="0"/>
          </a:p>
          <a:p>
            <a:pPr>
              <a:spcBef>
                <a:spcPts val="0"/>
              </a:spcBef>
              <a:defRPr/>
            </a:pPr>
            <a:r>
              <a:rPr lang="en-GB" sz="2400" dirty="0"/>
              <a:t> Are interested in </a:t>
            </a:r>
            <a:r>
              <a:rPr lang="en-GB" sz="2400" b="1" i="1" dirty="0"/>
              <a:t>how people behave </a:t>
            </a:r>
            <a:r>
              <a:rPr lang="en-GB" sz="2400" dirty="0"/>
              <a:t>and </a:t>
            </a:r>
            <a:r>
              <a:rPr lang="en-GB" sz="2400" b="1" i="1" dirty="0"/>
              <a:t>explaining why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GB" sz="2400" dirty="0"/>
          </a:p>
          <a:p>
            <a:pPr>
              <a:spcBef>
                <a:spcPts val="0"/>
              </a:spcBef>
              <a:defRPr/>
            </a:pPr>
            <a:r>
              <a:rPr lang="en-GB" sz="2400" dirty="0"/>
              <a:t>Willing to contribute to discussions</a:t>
            </a:r>
          </a:p>
          <a:p>
            <a:pPr>
              <a:spcBef>
                <a:spcPts val="0"/>
              </a:spcBef>
              <a:defRPr/>
            </a:pPr>
            <a:r>
              <a:rPr lang="en-GB" sz="2400" dirty="0"/>
              <a:t>Have an enquiring mind and a scientific approach</a:t>
            </a:r>
          </a:p>
          <a:p>
            <a:pPr>
              <a:spcBef>
                <a:spcPts val="0"/>
              </a:spcBef>
              <a:defRPr/>
            </a:pPr>
            <a:r>
              <a:rPr lang="en-GB" sz="2400" dirty="0"/>
              <a:t>Are happy reading and can write clearly</a:t>
            </a:r>
          </a:p>
          <a:p>
            <a:pPr>
              <a:spcBef>
                <a:spcPts val="0"/>
              </a:spcBef>
              <a:defRPr/>
            </a:pPr>
            <a:r>
              <a:rPr lang="en-GB" sz="2400" i="1" dirty="0"/>
              <a:t>GCSE: at least level 5 in English, Maths and Science recommended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475600" y="5776399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247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The First Year of the A level Course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dirty="0"/>
              <a:t>Gives you a good overview of the different ways psychologists approach the subject. 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640014" y="3573463"/>
            <a:ext cx="54006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2800" b="1">
              <a:latin typeface="Californian FB" panose="0207040306080B0302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453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l"/>
            <a:br>
              <a:rPr lang="en-GB" altLang="en-US" sz="3200" dirty="0">
                <a:solidFill>
                  <a:srgbClr val="0070C0"/>
                </a:solidFill>
              </a:rPr>
            </a:br>
            <a:r>
              <a:rPr lang="en-GB" altLang="en-US" sz="3200" dirty="0"/>
              <a:t>We will focus on:</a:t>
            </a:r>
            <a:br>
              <a:rPr lang="en-GB" altLang="en-US" sz="3200" dirty="0"/>
            </a:br>
            <a:endParaRPr lang="en-GB" altLang="en-US" sz="3200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409651"/>
            <a:ext cx="8229600" cy="4525963"/>
          </a:xfrm>
        </p:spPr>
        <p:txBody>
          <a:bodyPr>
            <a:normAutofit/>
          </a:bodyPr>
          <a:lstStyle/>
          <a:p>
            <a:r>
              <a:rPr lang="en-GB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Memory</a:t>
            </a:r>
            <a:r>
              <a:rPr lang="en-GB" altLang="en-US" dirty="0">
                <a:solidFill>
                  <a:srgbClr val="0000FF"/>
                </a:solidFill>
              </a:rPr>
              <a:t>, </a:t>
            </a:r>
            <a:r>
              <a:rPr lang="en-GB" altLang="en-US" dirty="0"/>
              <a:t>including</a:t>
            </a:r>
            <a:r>
              <a:rPr lang="en-GB" altLang="en-US" dirty="0">
                <a:solidFill>
                  <a:srgbClr val="0000FF"/>
                </a:solidFill>
              </a:rPr>
              <a:t> </a:t>
            </a:r>
          </a:p>
          <a:p>
            <a:pPr lvl="1"/>
            <a:r>
              <a:rPr lang="en-GB" altLang="en-US" dirty="0">
                <a:solidFill>
                  <a:srgbClr val="0000FF"/>
                </a:solidFill>
              </a:rPr>
              <a:t>Models of Memory </a:t>
            </a:r>
          </a:p>
          <a:p>
            <a:pPr lvl="1"/>
            <a:r>
              <a:rPr lang="en-GB" altLang="en-US" dirty="0">
                <a:solidFill>
                  <a:srgbClr val="0000FF"/>
                </a:solidFill>
              </a:rPr>
              <a:t>Why we forget</a:t>
            </a:r>
          </a:p>
          <a:p>
            <a:pPr lvl="1"/>
            <a:r>
              <a:rPr lang="en-GB" altLang="en-US" dirty="0">
                <a:solidFill>
                  <a:srgbClr val="0000FF"/>
                </a:solidFill>
              </a:rPr>
              <a:t>Eyewitness testimony</a:t>
            </a:r>
          </a:p>
          <a:p>
            <a:pPr marL="812800" lvl="1" indent="-363538">
              <a:buNone/>
            </a:pPr>
            <a:endParaRPr lang="en-GB" altLang="en-US" sz="3200" dirty="0">
              <a:solidFill>
                <a:srgbClr val="EEAF70"/>
              </a:solidFill>
            </a:endParaRPr>
          </a:p>
        </p:txBody>
      </p:sp>
      <p:pic>
        <p:nvPicPr>
          <p:cNvPr id="4" name="Picture 2" descr="C:\Users\vkitteringham\AppData\Local\Microsoft\Windows\Temporary Internet Files\Content.IE5\J1N9UJV0\MP900385315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5" b="15384"/>
          <a:stretch/>
        </p:blipFill>
        <p:spPr bwMode="auto">
          <a:xfrm>
            <a:off x="3742549" y="4819800"/>
            <a:ext cx="1524526" cy="1714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086" y="4819800"/>
            <a:ext cx="2657475" cy="1714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729" y="246960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7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9"/>
          <p:cNvSpPr txBox="1">
            <a:spLocks noChangeArrowheads="1"/>
          </p:cNvSpPr>
          <p:nvPr/>
        </p:nvSpPr>
        <p:spPr bwMode="auto">
          <a:xfrm>
            <a:off x="3071813" y="4292600"/>
            <a:ext cx="50403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>
              <a:latin typeface="Californian FB" panose="0207040306080B0302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20633" y="1484784"/>
            <a:ext cx="5155879" cy="4886342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en-GB" sz="2800" dirty="0"/>
              <a:t>– we look at </a:t>
            </a:r>
            <a:r>
              <a:rPr lang="en-GB" altLang="en-US" sz="2800" dirty="0"/>
              <a:t>the behaviour of individuals in a social setting or of how groups behave</a:t>
            </a:r>
          </a:p>
          <a:p>
            <a:pPr eaLnBrk="1" hangingPunct="1">
              <a:buFontTx/>
              <a:buNone/>
              <a:defRPr/>
            </a:pPr>
            <a:endParaRPr lang="en-GB" sz="2800" dirty="0">
              <a:solidFill>
                <a:srgbClr val="CC6600"/>
              </a:solidFill>
            </a:endParaRPr>
          </a:p>
          <a:p>
            <a:pPr marL="0" indent="0">
              <a:buNone/>
            </a:pPr>
            <a:r>
              <a:rPr lang="en-GB" altLang="en-US" sz="2400" dirty="0"/>
              <a:t>We will focus on:</a:t>
            </a:r>
          </a:p>
          <a:p>
            <a:pPr>
              <a:defRPr/>
            </a:pPr>
            <a:r>
              <a:rPr lang="en-GB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Influence </a:t>
            </a:r>
            <a:r>
              <a:rPr lang="en-GB" sz="2800" dirty="0"/>
              <a:t>including</a:t>
            </a:r>
            <a:r>
              <a:rPr lang="en-GB" sz="2800" dirty="0">
                <a:solidFill>
                  <a:srgbClr val="CC6600"/>
                </a:solidFill>
              </a:rPr>
              <a:t> </a:t>
            </a:r>
          </a:p>
          <a:p>
            <a:pPr lvl="1">
              <a:defRPr/>
            </a:pPr>
            <a:r>
              <a:rPr lang="en-GB" sz="2400" dirty="0">
                <a:solidFill>
                  <a:srgbClr val="CC6600"/>
                </a:solidFill>
              </a:rPr>
              <a:t>Conformity</a:t>
            </a:r>
          </a:p>
          <a:p>
            <a:pPr lvl="1">
              <a:defRPr/>
            </a:pPr>
            <a:r>
              <a:rPr lang="en-GB" sz="2400" dirty="0">
                <a:solidFill>
                  <a:srgbClr val="CC6600"/>
                </a:solidFill>
              </a:rPr>
              <a:t>Obedience</a:t>
            </a:r>
          </a:p>
          <a:p>
            <a:pPr lvl="1">
              <a:defRPr/>
            </a:pPr>
            <a:r>
              <a:rPr lang="en-GB" sz="2400" dirty="0">
                <a:solidFill>
                  <a:srgbClr val="CC6600"/>
                </a:solidFill>
              </a:rPr>
              <a:t>Resistance</a:t>
            </a:r>
          </a:p>
          <a:p>
            <a:pPr marL="0" indent="0">
              <a:buNone/>
              <a:defRPr/>
            </a:pPr>
            <a:endParaRPr lang="en-GB" sz="2400" dirty="0"/>
          </a:p>
        </p:txBody>
      </p:sp>
      <p:pic>
        <p:nvPicPr>
          <p:cNvPr id="8" name="Picture 15" descr="obedience_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340" y="476672"/>
            <a:ext cx="2419426" cy="16561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7380" y="4051375"/>
            <a:ext cx="2466975" cy="1847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77C52E-6A88-3345-C6E3-9FDE23982E81}"/>
              </a:ext>
            </a:extLst>
          </p:cNvPr>
          <p:cNvSpPr txBox="1"/>
          <p:nvPr/>
        </p:nvSpPr>
        <p:spPr>
          <a:xfrm>
            <a:off x="839416" y="273752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Psychology </a:t>
            </a:r>
            <a:r>
              <a:rPr lang="en-GB" sz="3200" dirty="0"/>
              <a:t>how other people affect our behaviour</a:t>
            </a:r>
          </a:p>
        </p:txBody>
      </p:sp>
      <p:pic>
        <p:nvPicPr>
          <p:cNvPr id="7" name="Picture 6" descr="A group of stick figures with speech bubbles&#10;&#10;AI-generated content may be incorrect.">
            <a:extLst>
              <a:ext uri="{FF2B5EF4-FFF2-40B4-BE49-F238E27FC236}">
                <a16:creationId xmlns:a16="http://schemas.microsoft.com/office/drawing/2014/main" id="{8C5ECBDB-1857-E7ED-8298-210421370BA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57" r="18639"/>
          <a:stretch/>
        </p:blipFill>
        <p:spPr>
          <a:xfrm>
            <a:off x="6910842" y="2130925"/>
            <a:ext cx="1872208" cy="179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A4F1390-1E55-1414-7EE3-FFF3E7C1A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indent="0" algn="l">
              <a:defRPr/>
            </a:pPr>
            <a:r>
              <a:rPr lang="en-GB" sz="2800" dirty="0">
                <a:solidFill>
                  <a:srgbClr val="00B050"/>
                </a:solidFill>
              </a:rPr>
              <a:t>Attachment– </a:t>
            </a:r>
            <a:r>
              <a:rPr lang="en-GB" sz="2800" dirty="0"/>
              <a:t>Studies how we change as we grow older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74625" indent="0">
              <a:buNone/>
            </a:pPr>
            <a:r>
              <a:rPr lang="en-GB" altLang="en-US" sz="2400" dirty="0"/>
              <a:t>We will focus on: </a:t>
            </a:r>
          </a:p>
          <a:p>
            <a:pPr marL="1031875" lvl="1" indent="-457200"/>
            <a:r>
              <a:rPr lang="en-GB" altLang="en-US" sz="2400" dirty="0">
                <a:solidFill>
                  <a:srgbClr val="00B050"/>
                </a:solidFill>
              </a:rPr>
              <a:t>How attachments are formed</a:t>
            </a:r>
          </a:p>
          <a:p>
            <a:pPr marL="1031875" lvl="1" indent="-457200"/>
            <a:r>
              <a:rPr lang="en-GB" altLang="en-US" sz="2400" dirty="0">
                <a:solidFill>
                  <a:srgbClr val="00B050"/>
                </a:solidFill>
              </a:rPr>
              <a:t>Different types of attachment</a:t>
            </a:r>
          </a:p>
          <a:p>
            <a:pPr marL="1031875" lvl="1" indent="-457200"/>
            <a:r>
              <a:rPr lang="en-GB" altLang="en-US" sz="2400" dirty="0">
                <a:solidFill>
                  <a:srgbClr val="00B050"/>
                </a:solidFill>
              </a:rPr>
              <a:t>Consequences of failure to form attachments</a:t>
            </a:r>
          </a:p>
          <a:p>
            <a:pPr marL="0" indent="0">
              <a:buNone/>
            </a:pPr>
            <a:endParaRPr lang="en-GB" altLang="en-US" sz="2000" dirty="0"/>
          </a:p>
        </p:txBody>
      </p:sp>
      <p:pic>
        <p:nvPicPr>
          <p:cNvPr id="3" name="Picture 3" descr="C:\Users\vkitteringham\AppData\Local\Microsoft\Windows\Temporary Internet Files\Content.IE5\J1N9UJV0\MP9004276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911" y="1240310"/>
            <a:ext cx="1975105" cy="192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4192" y="3628933"/>
            <a:ext cx="2912904" cy="15373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7888" y="5116830"/>
            <a:ext cx="2286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99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FCB42-8FEE-9993-03EE-7F6AAA6F9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altLang="en-US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Psychology and Mental Health</a:t>
            </a:r>
            <a:endParaRPr lang="en-GB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600201"/>
            <a:ext cx="7927852" cy="4525963"/>
          </a:xfrm>
        </p:spPr>
        <p:txBody>
          <a:bodyPr>
            <a:noAutofit/>
          </a:bodyPr>
          <a:lstStyle/>
          <a:p>
            <a:pPr marL="87313" indent="0">
              <a:buNone/>
            </a:pPr>
            <a:r>
              <a:rPr lang="en-GB" altLang="en-US" sz="2800" dirty="0">
                <a:solidFill>
                  <a:srgbClr val="7030A0"/>
                </a:solidFill>
              </a:rPr>
              <a:t>– </a:t>
            </a:r>
            <a:r>
              <a:rPr lang="en-GB" altLang="en-US" sz="2800" dirty="0"/>
              <a:t>Studies how we define, study and treat mental health conditions</a:t>
            </a:r>
            <a:endParaRPr lang="en-GB" alt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altLang="en-US" sz="2400" dirty="0"/>
              <a:t>We will focus on:</a:t>
            </a:r>
            <a:endParaRPr lang="en-GB" altLang="en-US" sz="2400" dirty="0">
              <a:solidFill>
                <a:srgbClr val="7030A0"/>
              </a:solidFill>
            </a:endParaRPr>
          </a:p>
          <a:p>
            <a:pPr marL="800100" lvl="3" indent="-342900"/>
            <a:r>
              <a:rPr lang="en-GB" altLang="en-US" dirty="0">
                <a:solidFill>
                  <a:srgbClr val="7030A0"/>
                </a:solidFill>
              </a:rPr>
              <a:t>Definitions in the field of mental health</a:t>
            </a:r>
          </a:p>
          <a:p>
            <a:pPr marL="800100" lvl="3" indent="-342900"/>
            <a:r>
              <a:rPr lang="en-GB" altLang="en-US" dirty="0">
                <a:solidFill>
                  <a:srgbClr val="7030A0"/>
                </a:solidFill>
              </a:rPr>
              <a:t>Classifications; Explanations; Therapies of Mental Disorders including</a:t>
            </a:r>
          </a:p>
          <a:p>
            <a:pPr marL="1257300" lvl="4" indent="-342900"/>
            <a:r>
              <a:rPr lang="en-GB" altLang="en-US" dirty="0">
                <a:solidFill>
                  <a:srgbClr val="7030A0"/>
                </a:solidFill>
              </a:rPr>
              <a:t>Phobias</a:t>
            </a:r>
          </a:p>
          <a:p>
            <a:pPr marL="1257300" lvl="4" indent="-342900"/>
            <a:r>
              <a:rPr lang="en-GB" altLang="en-US" dirty="0">
                <a:solidFill>
                  <a:srgbClr val="7030A0"/>
                </a:solidFill>
              </a:rPr>
              <a:t>OCD</a:t>
            </a:r>
          </a:p>
          <a:p>
            <a:pPr marL="1257300" lvl="4" indent="-342900"/>
            <a:r>
              <a:rPr lang="en-GB" altLang="en-US" dirty="0">
                <a:solidFill>
                  <a:srgbClr val="7030A0"/>
                </a:solidFill>
              </a:rPr>
              <a:t>Depression</a:t>
            </a:r>
          </a:p>
        </p:txBody>
      </p:sp>
      <p:pic>
        <p:nvPicPr>
          <p:cNvPr id="3" name="Picture 3" descr="C:\Users\vkitteringham\AppData\Local\Microsoft\Windows\Temporary Internet Files\Content.IE5\88IBZZ9B\MP9004015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1461" y="2836465"/>
            <a:ext cx="1951037" cy="29241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http://t0.gstatic.com/images?q=tbn:ANd9GcTOhUOup0evmogb2hgmLhMoAhE2qZv2vhDhUks7Ms25oxGDqSdP&amp;t=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8" t="11190" r="3092" b="10411"/>
          <a:stretch/>
        </p:blipFill>
        <p:spPr bwMode="auto">
          <a:xfrm>
            <a:off x="9597573" y="289187"/>
            <a:ext cx="2016225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9368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FC193EDD-BCE5-9CAF-0CED-96A051E6A35E}"/>
              </a:ext>
            </a:extLst>
          </p:cNvPr>
          <p:cNvSpPr txBox="1">
            <a:spLocks noChangeArrowheads="1"/>
          </p:cNvSpPr>
          <p:nvPr/>
        </p:nvSpPr>
        <p:spPr>
          <a:xfrm>
            <a:off x="523696" y="260648"/>
            <a:ext cx="10684872" cy="1080120"/>
          </a:xfrm>
          <a:prstGeom prst="rect">
            <a:avLst/>
          </a:prstGeom>
        </p:spPr>
        <p:txBody>
          <a:bodyPr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39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Approaches in Psychology</a:t>
            </a:r>
            <a:endParaRPr lang="en-GB" sz="3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GB" sz="2800" dirty="0"/>
              <a:t>how the subject has developed and the different ways of studying behaviour</a:t>
            </a:r>
          </a:p>
          <a:p>
            <a:pPr marL="0" indent="0">
              <a:buNone/>
              <a:defRPr/>
            </a:pPr>
            <a:endParaRPr lang="en-GB" sz="2800" dirty="0"/>
          </a:p>
          <a:p>
            <a:pPr marL="0" indent="0">
              <a:buNone/>
              <a:defRPr/>
            </a:pPr>
            <a:endParaRPr lang="en-GB" sz="2800" dirty="0"/>
          </a:p>
          <a:p>
            <a:pPr marL="0" indent="0">
              <a:buNone/>
              <a:defRPr/>
            </a:pPr>
            <a:endParaRPr lang="en-GB" sz="2800" dirty="0"/>
          </a:p>
          <a:p>
            <a:pPr>
              <a:buFontTx/>
              <a:buNone/>
              <a:defRPr/>
            </a:pPr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4B4526-66F0-5B17-2ECA-BAB9241FC9A3}"/>
              </a:ext>
            </a:extLst>
          </p:cNvPr>
          <p:cNvSpPr txBox="1"/>
          <p:nvPr/>
        </p:nvSpPr>
        <p:spPr>
          <a:xfrm>
            <a:off x="839416" y="1880828"/>
            <a:ext cx="6145832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focus 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Learning Approaches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Cognitive approach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Biological approach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Psychodynamic approach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Humanistic psychology</a:t>
            </a:r>
          </a:p>
          <a:p>
            <a:endParaRPr lang="en-GB" dirty="0"/>
          </a:p>
        </p:txBody>
      </p:sp>
      <p:pic>
        <p:nvPicPr>
          <p:cNvPr id="4" name="Picture 3" descr="A diagram of a person's head&#10;&#10;AI-generated content may be incorrect.">
            <a:extLst>
              <a:ext uri="{FF2B5EF4-FFF2-40B4-BE49-F238E27FC236}">
                <a16:creationId xmlns:a16="http://schemas.microsoft.com/office/drawing/2014/main" id="{DB2DD126-F50A-A389-25C7-244F1ED7A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1484784"/>
            <a:ext cx="4647436" cy="353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00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Back to our study…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03511" y="1339016"/>
            <a:ext cx="8229600" cy="49847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Talking to the people around you</a:t>
            </a:r>
          </a:p>
          <a:p>
            <a:pPr marL="0" indent="0">
              <a:buNone/>
            </a:pPr>
            <a:r>
              <a:rPr lang="en-GB" sz="2800" dirty="0"/>
              <a:t>You have 2 minutes to discuss how many beads you think are in the tub.  At the end each group must come up with a single representative answer.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91344" y="95250"/>
            <a:ext cx="11737304" cy="664611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MS900074799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907265" y="5300692"/>
            <a:ext cx="244475" cy="244475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4771995" y="4508603"/>
            <a:ext cx="2052228" cy="2052228"/>
          </a:xfrm>
          <a:prstGeom prst="ellipse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4771995" y="4508603"/>
            <a:ext cx="2052228" cy="2052228"/>
          </a:xfrm>
          <a:prstGeom prst="ellipse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87081" y="4004548"/>
            <a:ext cx="1422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 minutes</a:t>
            </a:r>
          </a:p>
        </p:txBody>
      </p:sp>
    </p:spTree>
    <p:extLst>
      <p:ext uri="{BB962C8B-B14F-4D97-AF65-F5344CB8AC3E}">
        <p14:creationId xmlns:p14="http://schemas.microsoft.com/office/powerpoint/2010/main" val="360445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7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Back to our study…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803864" y="1448180"/>
            <a:ext cx="8229600" cy="49847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Write down the group answer in the second box</a:t>
            </a:r>
          </a:p>
          <a:p>
            <a:pPr marL="0" indent="0" algn="ctr">
              <a:buNone/>
            </a:pPr>
            <a:endParaRPr lang="en-GB" sz="5400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GB" sz="5400" b="1" dirty="0">
                <a:solidFill>
                  <a:srgbClr val="FF0000"/>
                </a:solidFill>
              </a:rPr>
              <a:t>G2</a:t>
            </a: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9336" y="95250"/>
            <a:ext cx="11953328" cy="664611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5798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0B57A84-F1BC-5FFC-046A-4119B2B5C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Bromance at the White House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2BB7D5-6D54-BFEF-1FBA-6D9D0725C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Online Media 8" title="Trump thanks Elon Musk for leading DOGE">
            <a:hlinkClick r:id="" action="ppaction://media"/>
            <a:extLst>
              <a:ext uri="{FF2B5EF4-FFF2-40B4-BE49-F238E27FC236}">
                <a16:creationId xmlns:a16="http://schemas.microsoft.com/office/drawing/2014/main" id="{71E02AA0-E02B-BA1F-E738-354D9515397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87488" y="1566099"/>
            <a:ext cx="8529068" cy="481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7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3D6710E-DE7B-C239-2C21-003C4BB90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Online Media 6" title="Trump vs Musk: the billionaire breakup">
            <a:hlinkClick r:id="" action="ppaction://media"/>
            <a:extLst>
              <a:ext uri="{FF2B5EF4-FFF2-40B4-BE49-F238E27FC236}">
                <a16:creationId xmlns:a16="http://schemas.microsoft.com/office/drawing/2014/main" id="{7D9B67B2-B9C9-DE77-02B4-9543BB03E56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769502" y="857684"/>
            <a:ext cx="8465776" cy="478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990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9170A-28CC-315A-F100-F6011A7CB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might Psychologists explain the breakup of Trump and Musk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9B019-05E5-D449-0758-9B86F81EFF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Let’s think about this in terms of approaches…..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3CB8BE-BEA3-CB64-C16B-6EC87250B5D4}"/>
              </a:ext>
            </a:extLst>
          </p:cNvPr>
          <p:cNvSpPr txBox="1"/>
          <p:nvPr/>
        </p:nvSpPr>
        <p:spPr>
          <a:xfrm>
            <a:off x="934566" y="3007067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FF"/>
                </a:solidFill>
              </a:rPr>
              <a:t>Cognitive psychologists </a:t>
            </a:r>
            <a:r>
              <a:rPr lang="en-GB" dirty="0">
                <a:solidFill>
                  <a:srgbClr val="0000FF"/>
                </a:solidFill>
              </a:rPr>
              <a:t>might look at their thinking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A24C280-CD33-A10F-0D02-BC2D08B6A00A}"/>
              </a:ext>
            </a:extLst>
          </p:cNvPr>
          <p:cNvGrpSpPr/>
          <p:nvPr/>
        </p:nvGrpSpPr>
        <p:grpSpPr>
          <a:xfrm>
            <a:off x="2878783" y="2673927"/>
            <a:ext cx="3299098" cy="2299106"/>
            <a:chOff x="2805806" y="42852"/>
            <a:chExt cx="2974133" cy="1754326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3585AB7-A497-6954-C659-C54C184B8240}"/>
                </a:ext>
              </a:extLst>
            </p:cNvPr>
            <p:cNvSpPr txBox="1"/>
            <p:nvPr/>
          </p:nvSpPr>
          <p:spPr>
            <a:xfrm>
              <a:off x="3220195" y="397983"/>
              <a:ext cx="237626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0000FF"/>
                  </a:solidFill>
                </a:rPr>
                <a:t>Differences in thinking styles about loyalty and success led to misunderstanding. </a:t>
              </a:r>
            </a:p>
          </p:txBody>
        </p:sp>
        <p:sp>
          <p:nvSpPr>
            <p:cNvPr id="7" name="Cloud 6">
              <a:extLst>
                <a:ext uri="{FF2B5EF4-FFF2-40B4-BE49-F238E27FC236}">
                  <a16:creationId xmlns:a16="http://schemas.microsoft.com/office/drawing/2014/main" id="{09CF1B28-F548-2C78-D8DE-F4F5A8083C84}"/>
                </a:ext>
              </a:extLst>
            </p:cNvPr>
            <p:cNvSpPr/>
            <p:nvPr/>
          </p:nvSpPr>
          <p:spPr>
            <a:xfrm>
              <a:off x="2805806" y="42852"/>
              <a:ext cx="2974133" cy="1754326"/>
            </a:xfrm>
            <a:prstGeom prst="cloud">
              <a:avLst/>
            </a:prstGeom>
            <a:noFill/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67AEE37-2E70-7BA7-19E2-977FFEFF5576}"/>
              </a:ext>
            </a:extLst>
          </p:cNvPr>
          <p:cNvSpPr txBox="1"/>
          <p:nvPr/>
        </p:nvSpPr>
        <p:spPr>
          <a:xfrm>
            <a:off x="6941890" y="2690336"/>
            <a:ext cx="19442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Behavioural psychologists </a:t>
            </a:r>
            <a:r>
              <a:rPr lang="en-GB" dirty="0">
                <a:solidFill>
                  <a:srgbClr val="00B050"/>
                </a:solidFill>
              </a:rPr>
              <a:t>would look at learned behaviours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D7D7674-7E3E-0F2A-12F3-843CCE3EA7E1}"/>
              </a:ext>
            </a:extLst>
          </p:cNvPr>
          <p:cNvGrpSpPr/>
          <p:nvPr/>
        </p:nvGrpSpPr>
        <p:grpSpPr>
          <a:xfrm>
            <a:off x="8447064" y="2403166"/>
            <a:ext cx="3212870" cy="2408129"/>
            <a:chOff x="8447064" y="2403166"/>
            <a:chExt cx="3212870" cy="2408129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DA3431E-6C43-BBFD-8120-BF11378C9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47064" y="2403166"/>
              <a:ext cx="3212870" cy="2408129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CD9DBF8-4525-2082-36F8-8D15F07F65D5}"/>
                </a:ext>
              </a:extLst>
            </p:cNvPr>
            <p:cNvSpPr txBox="1"/>
            <p:nvPr/>
          </p:nvSpPr>
          <p:spPr>
            <a:xfrm>
              <a:off x="8786042" y="2908184"/>
              <a:ext cx="1774454" cy="175432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00B050"/>
                  </a:solidFill>
                </a:rPr>
                <a:t>Both have learnt to receive praise from others.  As soon as that stops they look to withdraw.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023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15861F3-E8DA-929C-8D6E-812C1591B543}"/>
              </a:ext>
            </a:extLst>
          </p:cNvPr>
          <p:cNvSpPr txBox="1"/>
          <p:nvPr/>
        </p:nvSpPr>
        <p:spPr>
          <a:xfrm>
            <a:off x="4223792" y="377426"/>
            <a:ext cx="15674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Biological psychologists </a:t>
            </a:r>
            <a:r>
              <a:rPr lang="en-GB" dirty="0"/>
              <a:t>might consider genes, or hormones or brain chemistry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ACD229-D1E9-0D67-DB1D-CCEE789BB686}"/>
              </a:ext>
            </a:extLst>
          </p:cNvPr>
          <p:cNvSpPr txBox="1"/>
          <p:nvPr/>
        </p:nvSpPr>
        <p:spPr>
          <a:xfrm>
            <a:off x="1081126" y="3186422"/>
            <a:ext cx="23042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F0"/>
                </a:solidFill>
              </a:rPr>
              <a:t>Psychodynamic psychologists </a:t>
            </a:r>
            <a:r>
              <a:rPr lang="en-GB" dirty="0">
                <a:solidFill>
                  <a:srgbClr val="00B0F0"/>
                </a:solidFill>
              </a:rPr>
              <a:t>are concerned with early experience and the unconscious conflicts that result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0FF3A6-2D2F-DCBE-3CD6-BCB054195E85}"/>
              </a:ext>
            </a:extLst>
          </p:cNvPr>
          <p:cNvSpPr txBox="1"/>
          <p:nvPr/>
        </p:nvSpPr>
        <p:spPr>
          <a:xfrm>
            <a:off x="8352917" y="2883674"/>
            <a:ext cx="3081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Humanistic psychologists </a:t>
            </a:r>
            <a:r>
              <a:rPr lang="en-GB" dirty="0">
                <a:solidFill>
                  <a:srgbClr val="FF0000"/>
                </a:solidFill>
              </a:rPr>
              <a:t>concentrate on personal growth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E9AB451-91F6-BA71-4BD0-F0E7F75A752E}"/>
              </a:ext>
            </a:extLst>
          </p:cNvPr>
          <p:cNvGrpSpPr/>
          <p:nvPr/>
        </p:nvGrpSpPr>
        <p:grpSpPr>
          <a:xfrm>
            <a:off x="8040216" y="4063585"/>
            <a:ext cx="3758131" cy="2517953"/>
            <a:chOff x="8242525" y="4365104"/>
            <a:chExt cx="3758131" cy="2517953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F0AE85C9-625F-5B42-3737-878E187597CD}"/>
                </a:ext>
              </a:extLst>
            </p:cNvPr>
            <p:cNvGrpSpPr/>
            <p:nvPr/>
          </p:nvGrpSpPr>
          <p:grpSpPr>
            <a:xfrm>
              <a:off x="8390307" y="4533595"/>
              <a:ext cx="3246681" cy="2092881"/>
              <a:chOff x="8390307" y="4533595"/>
              <a:chExt cx="3246681" cy="2092881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099478E-1B37-790F-8A83-0BC57AE05490}"/>
                  </a:ext>
                </a:extLst>
              </p:cNvPr>
              <p:cNvSpPr txBox="1"/>
              <p:nvPr/>
            </p:nvSpPr>
            <p:spPr>
              <a:xfrm>
                <a:off x="8390307" y="4533595"/>
                <a:ext cx="1224136" cy="20928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/>
                  <a:t>One or both felt their growth was being restricted, prompting a need to separate</a:t>
                </a:r>
                <a:r>
                  <a:rPr lang="en-GB" dirty="0"/>
                  <a:t>.</a:t>
                </a:r>
              </a:p>
            </p:txBody>
          </p:sp>
          <p:pic>
            <p:nvPicPr>
              <p:cNvPr id="20" name="Picture 19" descr="A pyramid with text on it&#10;&#10;AI-generated content may be incorrect.">
                <a:extLst>
                  <a:ext uri="{FF2B5EF4-FFF2-40B4-BE49-F238E27FC236}">
                    <a16:creationId xmlns:a16="http://schemas.microsoft.com/office/drawing/2014/main" id="{11D4EF96-6E0D-E0DE-97D2-FDC516053D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24392" y="4805071"/>
                <a:ext cx="2012596" cy="1549931"/>
              </a:xfrm>
              <a:prstGeom prst="rect">
                <a:avLst/>
              </a:prstGeom>
            </p:spPr>
          </p:pic>
        </p:grp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9C1831F1-4C38-7F88-B477-0394642C9547}"/>
                </a:ext>
              </a:extLst>
            </p:cNvPr>
            <p:cNvSpPr/>
            <p:nvPr/>
          </p:nvSpPr>
          <p:spPr>
            <a:xfrm>
              <a:off x="8242525" y="4365104"/>
              <a:ext cx="3758131" cy="2517953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CE3E58CA-38A1-5D06-ABD1-52FA9DD1D2A3}"/>
              </a:ext>
            </a:extLst>
          </p:cNvPr>
          <p:cNvSpPr txBox="1"/>
          <p:nvPr/>
        </p:nvSpPr>
        <p:spPr>
          <a:xfrm>
            <a:off x="6772856" y="515714"/>
            <a:ext cx="21602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Would be interested to find out if they had high testosterone levels as this links to confrontational</a:t>
            </a:r>
          </a:p>
          <a:p>
            <a:r>
              <a:rPr lang="en-GB" dirty="0"/>
              <a:t>personalities</a:t>
            </a:r>
          </a:p>
        </p:txBody>
      </p:sp>
      <p:pic>
        <p:nvPicPr>
          <p:cNvPr id="25" name="Picture 24" descr="A dna strand drawn on a white background&#10;&#10;AI-generated content may be incorrect.">
            <a:extLst>
              <a:ext uri="{FF2B5EF4-FFF2-40B4-BE49-F238E27FC236}">
                <a16:creationId xmlns:a16="http://schemas.microsoft.com/office/drawing/2014/main" id="{9412E068-4441-96B6-8611-156F302800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4" r="26492"/>
          <a:stretch/>
        </p:blipFill>
        <p:spPr>
          <a:xfrm>
            <a:off x="5879976" y="404664"/>
            <a:ext cx="995648" cy="1865376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750B597F-FAB2-46CB-2459-D11D21B7F673}"/>
              </a:ext>
            </a:extLst>
          </p:cNvPr>
          <p:cNvGrpSpPr/>
          <p:nvPr/>
        </p:nvGrpSpPr>
        <p:grpSpPr>
          <a:xfrm>
            <a:off x="3294305" y="2779887"/>
            <a:ext cx="2199773" cy="3652769"/>
            <a:chOff x="3294305" y="2779887"/>
            <a:chExt cx="2199773" cy="365276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3BEB82D-1E38-0DC6-4801-05232D00EF63}"/>
                </a:ext>
              </a:extLst>
            </p:cNvPr>
            <p:cNvSpPr txBox="1"/>
            <p:nvPr/>
          </p:nvSpPr>
          <p:spPr>
            <a:xfrm>
              <a:off x="3294305" y="4955328"/>
              <a:ext cx="2088232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00B0F0"/>
                  </a:solidFill>
                </a:rPr>
                <a:t>Their superegos, developed in childhood, are different and make clashing more likely </a:t>
              </a:r>
            </a:p>
          </p:txBody>
        </p:sp>
        <p:pic>
          <p:nvPicPr>
            <p:cNvPr id="16" name="Picture 15" descr="A diagram of an iceberg&#10;&#10;AI-generated content may be incorrect.">
              <a:extLst>
                <a:ext uri="{FF2B5EF4-FFF2-40B4-BE49-F238E27FC236}">
                  <a16:creationId xmlns:a16="http://schemas.microsoft.com/office/drawing/2014/main" id="{F9BA70C9-715B-A4AB-59BE-601DE7A0F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99" r="8940" b="5217"/>
            <a:stretch/>
          </p:blipFill>
          <p:spPr>
            <a:xfrm>
              <a:off x="3399020" y="2779887"/>
              <a:ext cx="2095058" cy="2054234"/>
            </a:xfrm>
            <a:prstGeom prst="rect">
              <a:avLst/>
            </a:prstGeom>
          </p:spPr>
        </p:pic>
      </p:grpSp>
      <p:pic>
        <p:nvPicPr>
          <p:cNvPr id="19" name="Picture 18" descr="A person in a suit and tie&#10;&#10;AI-generated content may be incorrect.">
            <a:extLst>
              <a:ext uri="{FF2B5EF4-FFF2-40B4-BE49-F238E27FC236}">
                <a16:creationId xmlns:a16="http://schemas.microsoft.com/office/drawing/2014/main" id="{7305C567-1D58-80A8-8499-46D120659F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693" y="515591"/>
            <a:ext cx="2619375" cy="1743075"/>
          </a:xfrm>
          <a:prstGeom prst="rect">
            <a:avLst/>
          </a:prstGeom>
        </p:spPr>
      </p:pic>
      <p:pic>
        <p:nvPicPr>
          <p:cNvPr id="29" name="Picture 28" descr="A person in a suit&#10;&#10;AI-generated content may be incorrect.">
            <a:extLst>
              <a:ext uri="{FF2B5EF4-FFF2-40B4-BE49-F238E27FC236}">
                <a16:creationId xmlns:a16="http://schemas.microsoft.com/office/drawing/2014/main" id="{EFD6EC05-D91D-8AD8-FE12-7ECDA6C657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696" y="290412"/>
            <a:ext cx="2624991" cy="236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67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/>
              <a:t>What about Year 2?</a:t>
            </a:r>
          </a:p>
        </p:txBody>
      </p:sp>
      <p:sp>
        <p:nvSpPr>
          <p:cNvPr id="22531" name="Tex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dirty="0"/>
              <a:t>Topics include:</a:t>
            </a:r>
          </a:p>
          <a:p>
            <a:pPr eaLnBrk="1" hangingPunct="1">
              <a:buFontTx/>
              <a:buNone/>
            </a:pPr>
            <a:endParaRPr lang="en-GB" altLang="en-US" sz="2400" dirty="0"/>
          </a:p>
          <a:p>
            <a:r>
              <a:rPr lang="en-GB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Biopsychology</a:t>
            </a:r>
          </a:p>
          <a:p>
            <a:pPr marL="714375"/>
            <a:r>
              <a:rPr lang="en-GB" altLang="en-US" sz="2400" b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Gender</a:t>
            </a:r>
            <a:endParaRPr lang="en-GB" altLang="en-U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71563"/>
            <a:r>
              <a:rPr lang="en-GB" altLang="en-US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Forensic Psychology</a:t>
            </a:r>
          </a:p>
          <a:p>
            <a:pPr marL="1428750"/>
            <a:r>
              <a:rPr lang="en-GB" altLang="en-US" sz="2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Issues, debates and approaches</a:t>
            </a:r>
          </a:p>
          <a:p>
            <a:pPr marL="1885950"/>
            <a:r>
              <a:rPr lang="en-GB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Stress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09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2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20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20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But the most important thing that carries on over both years….. </a:t>
            </a:r>
          </a:p>
        </p:txBody>
      </p:sp>
      <p:sp>
        <p:nvSpPr>
          <p:cNvPr id="17411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altLang="en-US" sz="1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 Methods</a:t>
            </a:r>
          </a:p>
          <a:p>
            <a:pPr marL="0" indent="0" algn="ctr">
              <a:buNone/>
            </a:pPr>
            <a:endParaRPr lang="en-GB" altLang="en-U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GB" altLang="en-US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do we study what we study</a:t>
            </a:r>
          </a:p>
          <a:p>
            <a:pPr marL="0" indent="0" algn="ctr">
              <a:buNone/>
            </a:pPr>
            <a:r>
              <a:rPr lang="en-GB" altLang="en-US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Methods – Design – Data – Analysis</a:t>
            </a:r>
          </a:p>
          <a:p>
            <a:pPr marL="0" indent="0">
              <a:buNone/>
            </a:pPr>
            <a:endParaRPr lang="en-GB" altLang="en-US" sz="1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3125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10972800" cy="1143000"/>
          </a:xfrm>
        </p:spPr>
        <p:txBody>
          <a:bodyPr/>
          <a:lstStyle/>
          <a:p>
            <a:r>
              <a:rPr lang="en-GB" b="1" dirty="0"/>
              <a:t>Back to our study…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67408" y="1484784"/>
            <a:ext cx="109728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Again in silence and without consultation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Write down another </a:t>
            </a:r>
            <a:r>
              <a:rPr lang="en-GB" b="1" dirty="0">
                <a:solidFill>
                  <a:srgbClr val="FF0000"/>
                </a:solidFill>
              </a:rPr>
              <a:t>individual guess </a:t>
            </a:r>
            <a:r>
              <a:rPr lang="en-GB" dirty="0"/>
              <a:t>for how many beads there are in the tub – </a:t>
            </a:r>
            <a:r>
              <a:rPr lang="en-GB" dirty="0">
                <a:solidFill>
                  <a:srgbClr val="FF0000"/>
                </a:solidFill>
              </a:rPr>
              <a:t>No Discussion</a:t>
            </a:r>
            <a:r>
              <a:rPr lang="en-GB" dirty="0"/>
              <a:t>!</a:t>
            </a:r>
          </a:p>
          <a:p>
            <a:pPr marL="0" indent="0" algn="ctr">
              <a:buNone/>
            </a:pPr>
            <a:r>
              <a:rPr lang="en-GB" sz="7200" b="1" dirty="0">
                <a:solidFill>
                  <a:srgbClr val="FF0000"/>
                </a:solidFill>
              </a:rPr>
              <a:t>G3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have we found…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191344" y="95250"/>
            <a:ext cx="11737304" cy="664611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958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1344" y="95250"/>
            <a:ext cx="11809312" cy="664611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23392" y="570216"/>
            <a:ext cx="1101722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RESULTS / FINDINGS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Now collate </a:t>
            </a:r>
            <a:r>
              <a:rPr lang="en-GB" sz="2400" b="1" dirty="0">
                <a:solidFill>
                  <a:srgbClr val="7030A0"/>
                </a:solidFill>
              </a:rPr>
              <a:t>your</a:t>
            </a:r>
            <a:r>
              <a:rPr lang="en-GB" sz="2400" dirty="0"/>
              <a:t> results onto the worksheet (</a:t>
            </a:r>
            <a:r>
              <a:rPr lang="en-GB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P1</a:t>
            </a:r>
            <a:r>
              <a:rPr lang="en-GB" sz="24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Collect the results from 9 others (</a:t>
            </a:r>
            <a:r>
              <a:rPr lang="en-GB" sz="2400" b="1" dirty="0">
                <a:solidFill>
                  <a:srgbClr val="0000FF"/>
                </a:solidFill>
              </a:rPr>
              <a:t>P2-P10</a:t>
            </a:r>
            <a:r>
              <a:rPr lang="en-GB" sz="2400" dirty="0"/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G1 – G2 – G3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Now Calculate the differences </a:t>
            </a:r>
            <a:r>
              <a:rPr lang="en-GB" sz="2400" i="1" dirty="0"/>
              <a:t>(+- not important) </a:t>
            </a:r>
            <a:r>
              <a:rPr lang="en-GB" sz="2400" dirty="0"/>
              <a:t>between: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(G2-G1) =  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 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(G2 -G3) =  </a:t>
            </a:r>
            <a:r>
              <a:rPr lang="en-GB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 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If 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 1</a:t>
            </a:r>
            <a:r>
              <a:rPr lang="en-GB" sz="2400" dirty="0"/>
              <a:t> &gt; </a:t>
            </a:r>
            <a:r>
              <a:rPr lang="en-GB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 2</a:t>
            </a:r>
            <a:r>
              <a:rPr lang="en-GB" sz="2400" dirty="0"/>
              <a:t> then </a:t>
            </a:r>
            <a:r>
              <a:rPr lang="en-GB" sz="2400" b="1" dirty="0"/>
              <a:t>CHECK </a:t>
            </a:r>
            <a:r>
              <a:rPr lang="en-GB" sz="2400" dirty="0"/>
              <a:t>(√) with a Tick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Work out </a:t>
            </a:r>
            <a:r>
              <a:rPr lang="en-GB" sz="2400" b="1" dirty="0"/>
              <a:t>Totals</a:t>
            </a:r>
            <a:r>
              <a:rPr lang="en-GB" sz="2400" dirty="0"/>
              <a:t> and an </a:t>
            </a:r>
            <a:r>
              <a:rPr lang="en-GB" sz="2400" b="1" dirty="0"/>
              <a:t>Average</a:t>
            </a:r>
            <a:r>
              <a:rPr lang="en-GB" sz="2400" dirty="0"/>
              <a:t> for 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 1</a:t>
            </a:r>
            <a:r>
              <a:rPr lang="en-GB" sz="2400" dirty="0"/>
              <a:t> &amp; </a:t>
            </a:r>
            <a:r>
              <a:rPr lang="en-GB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 2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Sketch a </a:t>
            </a:r>
            <a:r>
              <a:rPr lang="en-GB" sz="2400" b="1" dirty="0"/>
              <a:t>Graph</a:t>
            </a:r>
            <a:r>
              <a:rPr lang="en-GB" sz="2400" dirty="0"/>
              <a:t> to show the results from the </a:t>
            </a:r>
            <a:r>
              <a:rPr lang="en-GB" sz="2400" b="1" dirty="0"/>
              <a:t>Averages</a:t>
            </a:r>
            <a:br>
              <a:rPr lang="en-GB" sz="2400" dirty="0"/>
            </a:b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020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>
                <a:solidFill>
                  <a:schemeClr val="accent6">
                    <a:lumMod val="50000"/>
                  </a:schemeClr>
                </a:solidFill>
              </a:rPr>
              <a:t>What’s Going on?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6FBC644-F05B-366E-8E83-7FFA11AA7D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981200" y="1385630"/>
            <a:ext cx="8229600" cy="31393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MY PREDICTION:</a:t>
            </a:r>
          </a:p>
          <a:p>
            <a:endParaRPr lang="en-GB" dirty="0"/>
          </a:p>
          <a:p>
            <a:r>
              <a:rPr lang="en-GB" dirty="0"/>
              <a:t>I predict that for most participants, Difference 1 will be GREATER than Difference 2  (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 1</a:t>
            </a:r>
            <a:r>
              <a:rPr lang="en-GB" dirty="0"/>
              <a:t> &gt; </a:t>
            </a:r>
            <a:r>
              <a:rPr lang="en-GB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 2</a:t>
            </a:r>
            <a:r>
              <a:rPr lang="en-GB" dirty="0"/>
              <a:t> ) because in many situations when we are unsure of an answer, we look to others for help thus </a:t>
            </a:r>
            <a:r>
              <a:rPr lang="en-GB" i="1" dirty="0"/>
              <a:t>Conforming to the Social Influence of a Majority</a:t>
            </a:r>
            <a:r>
              <a:rPr lang="en-GB" dirty="0"/>
              <a:t>.  </a:t>
            </a:r>
          </a:p>
          <a:p>
            <a:endParaRPr lang="en-GB" dirty="0"/>
          </a:p>
          <a:p>
            <a:r>
              <a:rPr lang="en-GB" dirty="0"/>
              <a:t>We do this because we think they know best – this is known as </a:t>
            </a:r>
            <a:r>
              <a:rPr lang="en-GB" b="1" i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Informational Social Influence</a:t>
            </a:r>
            <a:r>
              <a:rPr lang="en-GB" dirty="0"/>
              <a:t> and is a powerful force within Social Psychology</a:t>
            </a:r>
          </a:p>
          <a:p>
            <a:endParaRPr lang="en-GB" dirty="0"/>
          </a:p>
          <a:p>
            <a:r>
              <a:rPr lang="en-GB" dirty="0"/>
              <a:t>Other forms of Social Influence:</a:t>
            </a:r>
          </a:p>
          <a:p>
            <a:endParaRPr lang="en-GB" u="sng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1981200" y="5043566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hlinkClick r:id="rId4"/>
              </a:rPr>
              <a:t>Lie Witness News - Coachella 2013 - 2.44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783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>
                <a:solidFill>
                  <a:schemeClr val="accent6">
                    <a:lumMod val="50000"/>
                  </a:schemeClr>
                </a:solidFill>
              </a:rPr>
              <a:t>What’s Going on?</a:t>
            </a:r>
          </a:p>
        </p:txBody>
      </p:sp>
      <p:pic>
        <p:nvPicPr>
          <p:cNvPr id="3" name="W_IzYUJANfk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87488" y="1170498"/>
            <a:ext cx="9732409" cy="54988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282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1706" y="184447"/>
            <a:ext cx="4880358" cy="1143000"/>
          </a:xfrm>
        </p:spPr>
        <p:txBody>
          <a:bodyPr/>
          <a:lstStyle/>
          <a:p>
            <a:pPr algn="l">
              <a:defRPr/>
            </a:pPr>
            <a:r>
              <a:rPr lang="en-GB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Conformity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2297381" y="1703926"/>
            <a:ext cx="7597239" cy="2332856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80000"/>
              </a:lnSpc>
              <a:buFontTx/>
              <a:buNone/>
            </a:pPr>
            <a:endParaRPr lang="en-GB" sz="2800" dirty="0"/>
          </a:p>
          <a:p>
            <a:pPr indent="0">
              <a:lnSpc>
                <a:spcPct val="80000"/>
              </a:lnSpc>
              <a:buNone/>
            </a:pPr>
            <a:r>
              <a:rPr lang="en-GB" sz="2800" dirty="0"/>
              <a:t>When we adjust our behaviour or opinions to match more closely to the behaviours/opinions of a majority of others.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n-GB" sz="2800" dirty="0"/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2800" dirty="0"/>
              <a:t>Often referred to as </a:t>
            </a:r>
            <a:r>
              <a:rPr lang="en-GB" sz="28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majority influence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n-GB" sz="2800" i="1" dirty="0"/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2800" i="1" dirty="0" err="1"/>
              <a:t>e.g</a:t>
            </a:r>
            <a:r>
              <a:rPr lang="en-GB" sz="2800" i="1" dirty="0"/>
              <a:t> </a:t>
            </a:r>
            <a:r>
              <a:rPr lang="en-US" sz="2800" dirty="0">
                <a:cs typeface="Arial" charset="0"/>
              </a:rPr>
              <a:t>Fashion Trends</a:t>
            </a:r>
            <a:r>
              <a:rPr lang="en-US" sz="2400" dirty="0">
                <a:cs typeface="Arial" charset="0"/>
              </a:rPr>
              <a:t> 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n-GB" sz="2800" i="1" dirty="0"/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4260392" y="3609020"/>
            <a:ext cx="57606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7355544" y="3608649"/>
            <a:ext cx="57606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871864" y="4177914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Why?</a:t>
            </a:r>
          </a:p>
        </p:txBody>
      </p:sp>
      <p:sp>
        <p:nvSpPr>
          <p:cNvPr id="8" name="Rectangle 7"/>
          <p:cNvSpPr/>
          <p:nvPr/>
        </p:nvSpPr>
        <p:spPr>
          <a:xfrm>
            <a:off x="1710364" y="4256721"/>
            <a:ext cx="3006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Normative Social Influence</a:t>
            </a:r>
          </a:p>
        </p:txBody>
      </p:sp>
      <p:sp>
        <p:nvSpPr>
          <p:cNvPr id="9" name="Rectangle 8"/>
          <p:cNvSpPr/>
          <p:nvPr/>
        </p:nvSpPr>
        <p:spPr>
          <a:xfrm>
            <a:off x="7475557" y="4270247"/>
            <a:ext cx="3042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Informational Social Influence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11540" y="4612360"/>
            <a:ext cx="271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When we conform to fit in with the group because we don’t want to appear foolish or be left out</a:t>
            </a:r>
          </a:p>
          <a:p>
            <a:r>
              <a:rPr lang="en-GB" sz="1400" dirty="0"/>
              <a:t>– </a:t>
            </a:r>
            <a:r>
              <a:rPr lang="en-GB" sz="1400" i="1" dirty="0"/>
              <a:t>The desire to be </a:t>
            </a:r>
            <a:r>
              <a:rPr lang="en-GB" sz="1400" i="1" u="sng" dirty="0"/>
              <a:t>liked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75556" y="4655556"/>
            <a:ext cx="271804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When we conform because we are unsure of a situation, so we look to others who we believe may have more information than us</a:t>
            </a:r>
          </a:p>
          <a:p>
            <a:r>
              <a:rPr lang="en-GB" sz="1400" dirty="0"/>
              <a:t>– </a:t>
            </a:r>
            <a:r>
              <a:rPr lang="en-GB" sz="1400" i="1" dirty="0"/>
              <a:t>The desire to be </a:t>
            </a:r>
            <a:r>
              <a:rPr lang="en-GB" sz="1400" i="1" u="sng" dirty="0"/>
              <a:t>right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909394" y="301010"/>
            <a:ext cx="3465911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/>
              <a:t>A type of </a:t>
            </a:r>
            <a:r>
              <a:rPr lang="en-GB" sz="1600" b="1" dirty="0"/>
              <a:t>social influence </a:t>
            </a:r>
            <a:r>
              <a:rPr lang="en-GB" sz="1600" dirty="0"/>
              <a:t>involving a change in belief or  behaviour in order to fit in with a group.  This change occurs in response to real or imagined social group pressure</a:t>
            </a:r>
            <a:endParaRPr lang="en-GB" sz="1600" u="sng" dirty="0"/>
          </a:p>
          <a:p>
            <a:endParaRPr lang="en-GB" sz="1600" u="sng" dirty="0"/>
          </a:p>
        </p:txBody>
      </p:sp>
    </p:spTree>
    <p:extLst>
      <p:ext uri="{BB962C8B-B14F-4D97-AF65-F5344CB8AC3E}">
        <p14:creationId xmlns:p14="http://schemas.microsoft.com/office/powerpoint/2010/main" val="67535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uiExpand="1" build="p"/>
      <p:bldP spid="6" grpId="0"/>
      <p:bldP spid="8" grpId="0"/>
      <p:bldP spid="9" grpId="0"/>
      <p:bldP spid="10" grpId="0"/>
      <p:bldP spid="13" grpId="0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chemeClr val="accent6">
                    <a:lumMod val="50000"/>
                  </a:schemeClr>
                </a:solidFill>
              </a:rPr>
              <a:t>How do we yield to Majority Influence?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63552" y="1964267"/>
            <a:ext cx="5904656" cy="34778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Jenness</a:t>
            </a:r>
            <a:r>
              <a:rPr lang="en-GB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1932 </a:t>
            </a:r>
          </a:p>
          <a:p>
            <a:r>
              <a:rPr lang="en-GB" sz="20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Role of Discussion in Changing Opinion Regarding a Matter of Fact</a:t>
            </a:r>
          </a:p>
          <a:p>
            <a:endParaRPr lang="en-GB" sz="2000" dirty="0"/>
          </a:p>
          <a:p>
            <a:r>
              <a:rPr lang="en-GB" sz="2000" dirty="0"/>
              <a:t>The typicality of opinion of a group was increased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i.e. </a:t>
            </a:r>
            <a:r>
              <a:rPr lang="en-GB" sz="2000" dirty="0">
                <a:solidFill>
                  <a:schemeClr val="tx1"/>
                </a:solidFill>
              </a:rPr>
              <a:t>The dispersion, as indicated by the </a:t>
            </a:r>
            <a:r>
              <a:rPr lang="en-GB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range</a:t>
            </a:r>
            <a:r>
              <a:rPr lang="en-GB" sz="2000" dirty="0">
                <a:solidFill>
                  <a:schemeClr val="tx1"/>
                </a:solidFill>
              </a:rPr>
              <a:t>, the </a:t>
            </a:r>
            <a:r>
              <a:rPr lang="en-GB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quartile deviation </a:t>
            </a:r>
            <a:r>
              <a:rPr lang="en-GB" sz="2000" dirty="0">
                <a:solidFill>
                  <a:schemeClr val="tx1"/>
                </a:solidFill>
              </a:rPr>
              <a:t>and </a:t>
            </a:r>
            <a:r>
              <a:rPr lang="en-GB" sz="2000" b="1" dirty="0">
                <a:solidFill>
                  <a:schemeClr val="tx1"/>
                </a:solidFill>
              </a:rPr>
              <a:t>standard deviation </a:t>
            </a:r>
            <a:r>
              <a:rPr lang="en-GB" sz="2000" dirty="0">
                <a:solidFill>
                  <a:schemeClr val="tx1"/>
                </a:solidFill>
              </a:rPr>
              <a:t>was decreased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i.e. People had more similar results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0257" y="2420888"/>
            <a:ext cx="1757659" cy="261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0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British Psychological Society (BPS)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7" name="btDPxR-Gauc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981200" y="1608162"/>
            <a:ext cx="8229600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9773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British Psychological Society (BPS)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5"/>
              </a:rPr>
              <a:t>https://www.youtube.com/watch?v=btDPxR-Gauc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83804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133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SUMMER TASK – NDHS WEBSITE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133600" y="17526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351584" y="1752601"/>
            <a:ext cx="705678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Notre Dame High School - Psychology (ndhs.org.uk)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6"/>
              </a:rPr>
              <a:t>Psychology Media links</a:t>
            </a:r>
            <a:endParaRPr lang="en-GB" dirty="0"/>
          </a:p>
          <a:p>
            <a:r>
              <a:rPr lang="en-GB" dirty="0"/>
              <a:t>List of Films, TV Shows, Books and Magazines with relevance to material studied on the Course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7"/>
              </a:rPr>
              <a:t>Induction Day PPT</a:t>
            </a:r>
            <a:endParaRPr lang="en-GB" dirty="0">
              <a:hlinkClick r:id="rId8"/>
            </a:endParaRPr>
          </a:p>
          <a:p>
            <a:r>
              <a:rPr lang="en-GB" dirty="0"/>
              <a:t>A Copy of the </a:t>
            </a:r>
            <a:r>
              <a:rPr lang="en-GB" dirty="0" err="1"/>
              <a:t>Powerpoint</a:t>
            </a:r>
            <a:r>
              <a:rPr lang="en-GB" dirty="0"/>
              <a:t> used in the Induction Lesson</a:t>
            </a:r>
          </a:p>
          <a:p>
            <a:endParaRPr lang="en-GB" dirty="0">
              <a:hlinkClick r:id="rId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8"/>
              </a:rPr>
              <a:t>ATP Transition Pack</a:t>
            </a:r>
            <a:endParaRPr lang="en-GB" dirty="0"/>
          </a:p>
          <a:p>
            <a:r>
              <a:rPr lang="en-GB" dirty="0"/>
              <a:t>A Pack of resources from the Association for the Teaching of Psychology (ATP) with suggestions of things to do before you join us in September</a:t>
            </a:r>
          </a:p>
        </p:txBody>
      </p:sp>
    </p:spTree>
    <p:extLst>
      <p:ext uri="{BB962C8B-B14F-4D97-AF65-F5344CB8AC3E}">
        <p14:creationId xmlns:p14="http://schemas.microsoft.com/office/powerpoint/2010/main" val="31189404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However…..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is no expectation for you to do all those things listed in the transition pack</a:t>
            </a:r>
          </a:p>
          <a:p>
            <a:r>
              <a:rPr lang="en-GB" dirty="0"/>
              <a:t>We would like you to have practised some Cornell note taking and watching or read something</a:t>
            </a:r>
          </a:p>
          <a:p>
            <a:endParaRPr lang="en-GB" dirty="0"/>
          </a:p>
          <a:p>
            <a:r>
              <a:rPr lang="en-GB" dirty="0">
                <a:hlinkClick r:id="rId5"/>
              </a:rPr>
              <a:t>https://youtu.be/nX-xshA_0m8?si=t5WTjTXDwGvRKloY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3146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CB594-890E-FBFC-D2B3-9B7F87B9E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How to Use Cornell Notes">
            <a:hlinkClick r:id="" action="ppaction://media"/>
            <a:extLst>
              <a:ext uri="{FF2B5EF4-FFF2-40B4-BE49-F238E27FC236}">
                <a16:creationId xmlns:a16="http://schemas.microsoft.com/office/drawing/2014/main" id="{36F37D08-490A-7BB3-D8FA-1AB38FACFD2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60192" y="548680"/>
            <a:ext cx="9871616" cy="557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68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133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addition….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494556" y="1308275"/>
            <a:ext cx="3354131" cy="4525963"/>
          </a:xfrm>
        </p:spPr>
        <p:txBody>
          <a:bodyPr/>
          <a:lstStyle/>
          <a:p>
            <a:r>
              <a:rPr lang="en-GB" dirty="0"/>
              <a:t>We like the film Memento, starring Guy Pearce</a:t>
            </a:r>
          </a:p>
          <a:p>
            <a:r>
              <a:rPr lang="en-GB" dirty="0"/>
              <a:t>And 12 Angry Men, starring Henry Fonda</a:t>
            </a:r>
          </a:p>
        </p:txBody>
      </p:sp>
      <p:pic>
        <p:nvPicPr>
          <p:cNvPr id="1026" name="Picture 2" descr="Image result for 12 angry men 195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023" y="1403812"/>
            <a:ext cx="2318619" cy="3551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emento fil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252" y="1478104"/>
            <a:ext cx="2292796" cy="336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7730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133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For Year 13 when we do Forensics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386346" y="3418310"/>
            <a:ext cx="3178034" cy="213035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Ted Bundy Tapes</a:t>
            </a:r>
          </a:p>
          <a:p>
            <a:r>
              <a:rPr lang="en-GB" dirty="0" err="1"/>
              <a:t>Mindhunter</a:t>
            </a:r>
            <a:endParaRPr lang="en-GB" dirty="0"/>
          </a:p>
          <a:p>
            <a:r>
              <a:rPr lang="en-GB" dirty="0"/>
              <a:t>The Ripper</a:t>
            </a:r>
          </a:p>
        </p:txBody>
      </p:sp>
      <p:pic>
        <p:nvPicPr>
          <p:cNvPr id="2050" name="Picture 2" descr="Image result for ted bundy tap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241" y="1564810"/>
            <a:ext cx="3435707" cy="171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mindhunter post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9" y="2706790"/>
            <a:ext cx="2254469" cy="331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he Ripper (TV Mini Series 2020) - IMD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882" y="1563682"/>
            <a:ext cx="1910918" cy="238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1128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1584" y="2708920"/>
            <a:ext cx="223224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And what advice do the current Year 12 want to give?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904" y="95690"/>
            <a:ext cx="5081612" cy="6775484"/>
          </a:xfrm>
        </p:spPr>
      </p:pic>
    </p:spTree>
    <p:extLst>
      <p:ext uri="{BB962C8B-B14F-4D97-AF65-F5344CB8AC3E}">
        <p14:creationId xmlns:p14="http://schemas.microsoft.com/office/powerpoint/2010/main" val="396631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3168" y="116632"/>
            <a:ext cx="6563072" cy="1143000"/>
          </a:xfrm>
        </p:spPr>
        <p:txBody>
          <a:bodyPr/>
          <a:lstStyle/>
          <a:p>
            <a:r>
              <a:rPr lang="en-GB" dirty="0"/>
              <a:t>CORE TEXT BOOKS – YEAR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1584" y="1242538"/>
            <a:ext cx="5791200" cy="2872242"/>
          </a:xfrm>
        </p:spPr>
        <p:txBody>
          <a:bodyPr>
            <a:noAutofit/>
          </a:bodyPr>
          <a:lstStyle/>
          <a:p>
            <a:r>
              <a:rPr lang="en-GB" sz="2800" dirty="0"/>
              <a:t>We give out workbooks for each of the topics studied, but also we have the online version of the following textbook which everyone has free access to.</a:t>
            </a:r>
          </a:p>
          <a:p>
            <a:r>
              <a:rPr lang="en-GB" sz="2800" dirty="0"/>
              <a:t>As the specification has changed slightly for this year, new textbooks are yet to </a:t>
            </a:r>
            <a:r>
              <a:rPr lang="en-GB" sz="2800"/>
              <a:t>be available.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1586334" y="23242"/>
            <a:ext cx="8928992" cy="6646118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885021" y="354822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457825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65" y="5877273"/>
            <a:ext cx="706975" cy="70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3" t="47293" r="58939" b="27351"/>
          <a:stretch/>
        </p:blipFill>
        <p:spPr bwMode="auto">
          <a:xfrm>
            <a:off x="9578440" y="5760640"/>
            <a:ext cx="910049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133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SUMMER TASK – NDHS WEBSITE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133600" y="17526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351584" y="1752601"/>
            <a:ext cx="705678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Notre Dame High School - Psychology (ndhs.org.uk)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6"/>
              </a:rPr>
              <a:t>Psychology Media links</a:t>
            </a:r>
            <a:endParaRPr lang="en-GB" dirty="0"/>
          </a:p>
          <a:p>
            <a:r>
              <a:rPr lang="en-GB" dirty="0"/>
              <a:t>List of Films, TV Shows, Books and Magazines with relevance to material studied on the Course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7"/>
              </a:rPr>
              <a:t>Induction Day PPT</a:t>
            </a:r>
            <a:endParaRPr lang="en-GB" dirty="0">
              <a:hlinkClick r:id="rId8"/>
            </a:endParaRPr>
          </a:p>
          <a:p>
            <a:r>
              <a:rPr lang="en-GB" dirty="0"/>
              <a:t>A Copy of the </a:t>
            </a:r>
            <a:r>
              <a:rPr lang="en-GB" dirty="0" err="1"/>
              <a:t>Powerpoint</a:t>
            </a:r>
            <a:r>
              <a:rPr lang="en-GB" dirty="0"/>
              <a:t> used in the Induction Lesson</a:t>
            </a:r>
          </a:p>
          <a:p>
            <a:endParaRPr lang="en-GB" dirty="0">
              <a:hlinkClick r:id="rId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linkClick r:id="rId8"/>
              </a:rPr>
              <a:t>ATP Transition Pack</a:t>
            </a:r>
            <a:endParaRPr lang="en-GB" dirty="0"/>
          </a:p>
          <a:p>
            <a:r>
              <a:rPr lang="en-GB" dirty="0"/>
              <a:t>A Pack of resources from the Association for the Teaching of Psychology (ATP) with suggestions of things to do before you join us in September</a:t>
            </a:r>
          </a:p>
        </p:txBody>
      </p:sp>
    </p:spTree>
    <p:extLst>
      <p:ext uri="{BB962C8B-B14F-4D97-AF65-F5344CB8AC3E}">
        <p14:creationId xmlns:p14="http://schemas.microsoft.com/office/powerpoint/2010/main" val="36464693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Good Luck on Results Day!</a:t>
            </a:r>
          </a:p>
        </p:txBody>
      </p:sp>
      <p:pic>
        <p:nvPicPr>
          <p:cNvPr id="2054" name="Picture 6" descr="Image result for lu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9" y="1700808"/>
            <a:ext cx="3264297" cy="2176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lu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184" y="2996953"/>
            <a:ext cx="2609632" cy="304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 rot="19555127">
            <a:off x="2180670" y="2875003"/>
            <a:ext cx="783067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See you in September</a:t>
            </a:r>
          </a:p>
        </p:txBody>
      </p:sp>
    </p:spTree>
    <p:extLst>
      <p:ext uri="{BB962C8B-B14F-4D97-AF65-F5344CB8AC3E}">
        <p14:creationId xmlns:p14="http://schemas.microsoft.com/office/powerpoint/2010/main" val="2337437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2799</TotalTime>
  <Words>1618</Words>
  <Application>Microsoft Office PowerPoint</Application>
  <PresentationFormat>Widescreen</PresentationFormat>
  <Paragraphs>236</Paragraphs>
  <Slides>34</Slides>
  <Notes>12</Notes>
  <HiddenSlides>1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Californian FB</vt:lpstr>
      <vt:lpstr>Office Theme</vt:lpstr>
      <vt:lpstr>Studying Psychology  at Notre Dame High</vt:lpstr>
      <vt:lpstr>A THINKING EXPERIMENT - Estimating Quantities - </vt:lpstr>
      <vt:lpstr>What are the Traits or Attributes required for a successful A level Psychologist?</vt:lpstr>
      <vt:lpstr>The First Year of the A level Course</vt:lpstr>
      <vt:lpstr> We will focus on: </vt:lpstr>
      <vt:lpstr>PowerPoint Presentation</vt:lpstr>
      <vt:lpstr>Attachment– Studies how we change as we grow older</vt:lpstr>
      <vt:lpstr>Clinical Psychology and Mental Health</vt:lpstr>
      <vt:lpstr>PowerPoint Presentation</vt:lpstr>
      <vt:lpstr>Back to our study…</vt:lpstr>
      <vt:lpstr>Back to our study…</vt:lpstr>
      <vt:lpstr>The Bromance at the White House</vt:lpstr>
      <vt:lpstr>PowerPoint Presentation</vt:lpstr>
      <vt:lpstr>How might Psychologists explain the breakup of Trump and Musk </vt:lpstr>
      <vt:lpstr>PowerPoint Presentation</vt:lpstr>
      <vt:lpstr>What about Year 2?</vt:lpstr>
      <vt:lpstr>But the most important thing that carries on over both years….. </vt:lpstr>
      <vt:lpstr>Back to our study…</vt:lpstr>
      <vt:lpstr>PowerPoint Presentation</vt:lpstr>
      <vt:lpstr>What’s Going on?</vt:lpstr>
      <vt:lpstr>What’s Going on?</vt:lpstr>
      <vt:lpstr>What is Conformity</vt:lpstr>
      <vt:lpstr>How do we yield to Majority Influence?</vt:lpstr>
      <vt:lpstr>The British Psychological Society (BPS)</vt:lpstr>
      <vt:lpstr>The British Psychological Society (BPS)</vt:lpstr>
      <vt:lpstr>PowerPoint Presentation</vt:lpstr>
      <vt:lpstr>However…..</vt:lpstr>
      <vt:lpstr>PowerPoint Presentation</vt:lpstr>
      <vt:lpstr>In addition….</vt:lpstr>
      <vt:lpstr>For Year 13 when we do Forensics</vt:lpstr>
      <vt:lpstr>And what advice do the current Year 12 want to give?</vt:lpstr>
      <vt:lpstr>CORE TEXT BOOKS – YEAR 1</vt:lpstr>
      <vt:lpstr>PowerPoint Presentation</vt:lpstr>
      <vt:lpstr>Good Luck on Results Day!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PSYA4: Psychology in Action Media</dc:title>
  <dc:creator>Niall Sully</dc:creator>
  <cp:lastModifiedBy>Sarah Ping</cp:lastModifiedBy>
  <cp:revision>166</cp:revision>
  <cp:lastPrinted>2022-07-05T13:23:41Z</cp:lastPrinted>
  <dcterms:created xsi:type="dcterms:W3CDTF">2014-01-23T15:29:16Z</dcterms:created>
  <dcterms:modified xsi:type="dcterms:W3CDTF">2025-06-24T11:35:36Z</dcterms:modified>
</cp:coreProperties>
</file>