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3"/>
  </p:notesMasterIdLst>
  <p:sldIdLst>
    <p:sldId id="919" r:id="rId2"/>
    <p:sldId id="937" r:id="rId3"/>
    <p:sldId id="693" r:id="rId4"/>
    <p:sldId id="732" r:id="rId5"/>
    <p:sldId id="943" r:id="rId6"/>
    <p:sldId id="697" r:id="rId7"/>
    <p:sldId id="731" r:id="rId8"/>
    <p:sldId id="719" r:id="rId9"/>
    <p:sldId id="714" r:id="rId10"/>
    <p:sldId id="718" r:id="rId11"/>
    <p:sldId id="721" r:id="rId12"/>
    <p:sldId id="849" r:id="rId13"/>
    <p:sldId id="851" r:id="rId14"/>
    <p:sldId id="853" r:id="rId15"/>
    <p:sldId id="852" r:id="rId16"/>
    <p:sldId id="742" r:id="rId17"/>
    <p:sldId id="729" r:id="rId18"/>
    <p:sldId id="750" r:id="rId19"/>
    <p:sldId id="738" r:id="rId20"/>
    <p:sldId id="749" r:id="rId21"/>
    <p:sldId id="287"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AF7F"/>
    <a:srgbClr val="006600"/>
    <a:srgbClr val="FF9999"/>
    <a:srgbClr val="66FF33"/>
    <a:srgbClr val="9966FF"/>
    <a:srgbClr val="009999"/>
    <a:srgbClr val="66FFFF"/>
    <a:srgbClr val="FF33CC"/>
    <a:srgbClr val="FF66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74129" autoAdjust="0"/>
  </p:normalViewPr>
  <p:slideViewPr>
    <p:cSldViewPr snapToGrid="0">
      <p:cViewPr varScale="1">
        <p:scale>
          <a:sx n="78" d="100"/>
          <a:sy n="78" d="100"/>
        </p:scale>
        <p:origin x="2334"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F42BCFB-0774-4FEF-9D96-AC7FC0138B0E}" type="datetimeFigureOut">
              <a:rPr lang="en-GB" smtClean="0"/>
              <a:t>16/09/2026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A0A4B2B-DFC1-4178-B3BF-584F8D67E587}" type="slidenum">
              <a:rPr lang="en-GB" smtClean="0"/>
              <a:t>‹#›</a:t>
            </a:fld>
            <a:endParaRPr lang="en-GB"/>
          </a:p>
        </p:txBody>
      </p:sp>
    </p:spTree>
    <p:extLst>
      <p:ext uri="{BB962C8B-B14F-4D97-AF65-F5344CB8AC3E}">
        <p14:creationId xmlns:p14="http://schemas.microsoft.com/office/powerpoint/2010/main" val="3027408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0F5FC32-7C77-4992-B485-2B1352ABF7D8}" type="slidenum">
              <a:rPr lang="en-GB" smtClean="0"/>
              <a:t>1</a:t>
            </a:fld>
            <a:endParaRPr lang="en-GB"/>
          </a:p>
        </p:txBody>
      </p:sp>
    </p:spTree>
    <p:extLst>
      <p:ext uri="{BB962C8B-B14F-4D97-AF65-F5344CB8AC3E}">
        <p14:creationId xmlns:p14="http://schemas.microsoft.com/office/powerpoint/2010/main" val="36720342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AC5661-FCC6-8AD6-3541-F3CFB3B7146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219E9D8-1A64-3E8E-99C6-D0584819110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3D6540F-8D85-EF42-3729-5C2C8FCBDE73}"/>
              </a:ext>
            </a:extLst>
          </p:cNvPr>
          <p:cNvSpPr>
            <a:spLocks noGrp="1"/>
          </p:cNvSpPr>
          <p:nvPr>
            <p:ph type="body" idx="1"/>
          </p:nvPr>
        </p:nvSpPr>
        <p:spPr/>
        <p:txBody>
          <a:bodyPr/>
          <a:lstStyle/>
          <a:p>
            <a:pPr marL="0" indent="0">
              <a:buNone/>
            </a:pPr>
            <a:r>
              <a:rPr lang="en-GB"/>
              <a:t>The emphasis is on co-operation. We are all in it together and in a community every individual would be expected to participate in the life of the whole.</a:t>
            </a:r>
          </a:p>
          <a:p>
            <a:endParaRPr lang="en-GB"/>
          </a:p>
        </p:txBody>
      </p:sp>
      <p:sp>
        <p:nvSpPr>
          <p:cNvPr id="4" name="Slide Number Placeholder 3">
            <a:extLst>
              <a:ext uri="{FF2B5EF4-FFF2-40B4-BE49-F238E27FC236}">
                <a16:creationId xmlns:a16="http://schemas.microsoft.com/office/drawing/2014/main" id="{5513429F-2716-8766-7229-FA99A75AF7F7}"/>
              </a:ext>
            </a:extLst>
          </p:cNvPr>
          <p:cNvSpPr>
            <a:spLocks noGrp="1"/>
          </p:cNvSpPr>
          <p:nvPr>
            <p:ph type="sldNum" sz="quarter" idx="10"/>
          </p:nvPr>
        </p:nvSpPr>
        <p:spPr/>
        <p:txBody>
          <a:bodyPr/>
          <a:lstStyle/>
          <a:p>
            <a:fld id="{03DEA85C-B738-4C91-A0B6-A76061CB5795}" type="slidenum">
              <a:rPr lang="en-GB" smtClean="0"/>
              <a:t>2</a:t>
            </a:fld>
            <a:endParaRPr lang="en-GB"/>
          </a:p>
        </p:txBody>
      </p:sp>
    </p:spTree>
    <p:extLst>
      <p:ext uri="{BB962C8B-B14F-4D97-AF65-F5344CB8AC3E}">
        <p14:creationId xmlns:p14="http://schemas.microsoft.com/office/powerpoint/2010/main" val="54150536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A41F3B-5EFA-E66E-56C0-9AA69DF4F0D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F9E918D-8374-E800-1CBE-1FE365ECEAF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C7C24D7-2B07-5DE4-0353-D701D09823AD}"/>
              </a:ext>
            </a:extLst>
          </p:cNvPr>
          <p:cNvSpPr>
            <a:spLocks noGrp="1"/>
          </p:cNvSpPr>
          <p:nvPr>
            <p:ph type="body" idx="1"/>
          </p:nvPr>
        </p:nvSpPr>
        <p:spPr/>
        <p:txBody>
          <a:bodyPr/>
          <a:lstStyle/>
          <a:p>
            <a:endParaRPr lang="en-GB" b="0" dirty="0"/>
          </a:p>
        </p:txBody>
      </p:sp>
      <p:sp>
        <p:nvSpPr>
          <p:cNvPr id="4" name="Slide Number Placeholder 3">
            <a:extLst>
              <a:ext uri="{FF2B5EF4-FFF2-40B4-BE49-F238E27FC236}">
                <a16:creationId xmlns:a16="http://schemas.microsoft.com/office/drawing/2014/main" id="{A788A857-50A0-E61A-F4EE-44DCCDE9FDB8}"/>
              </a:ext>
            </a:extLst>
          </p:cNvPr>
          <p:cNvSpPr>
            <a:spLocks noGrp="1"/>
          </p:cNvSpPr>
          <p:nvPr>
            <p:ph type="sldNum" sz="quarter" idx="10"/>
          </p:nvPr>
        </p:nvSpPr>
        <p:spPr/>
        <p:txBody>
          <a:bodyPr/>
          <a:lstStyle/>
          <a:p>
            <a:fld id="{DDB163D9-A449-4C1B-81F5-0915FFCA137E}" type="slidenum">
              <a:rPr lang="en-GB" smtClean="0"/>
              <a:t>4</a:t>
            </a:fld>
            <a:endParaRPr lang="en-GB"/>
          </a:p>
        </p:txBody>
      </p:sp>
    </p:spTree>
    <p:extLst>
      <p:ext uri="{BB962C8B-B14F-4D97-AF65-F5344CB8AC3E}">
        <p14:creationId xmlns:p14="http://schemas.microsoft.com/office/powerpoint/2010/main" val="36095115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10F5FC32-7C77-4992-B485-2B1352ABF7D8}" type="slidenum">
              <a:rPr lang="en-GB" smtClean="0"/>
              <a:t>6</a:t>
            </a:fld>
            <a:endParaRPr lang="en-GB"/>
          </a:p>
        </p:txBody>
      </p:sp>
    </p:spTree>
    <p:extLst>
      <p:ext uri="{BB962C8B-B14F-4D97-AF65-F5344CB8AC3E}">
        <p14:creationId xmlns:p14="http://schemas.microsoft.com/office/powerpoint/2010/main" val="116340456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10F5FC32-7C77-4992-B485-2B1352ABF7D8}" type="slidenum">
              <a:rPr lang="en-GB" smtClean="0"/>
              <a:t>7</a:t>
            </a:fld>
            <a:endParaRPr lang="en-GB"/>
          </a:p>
        </p:txBody>
      </p:sp>
    </p:spTree>
    <p:extLst>
      <p:ext uri="{BB962C8B-B14F-4D97-AF65-F5344CB8AC3E}">
        <p14:creationId xmlns:p14="http://schemas.microsoft.com/office/powerpoint/2010/main" val="7176404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10F5FC32-7C77-4992-B485-2B1352ABF7D8}" type="slidenum">
              <a:rPr lang="en-GB" smtClean="0"/>
              <a:t>8</a:t>
            </a:fld>
            <a:endParaRPr lang="en-GB"/>
          </a:p>
        </p:txBody>
      </p:sp>
    </p:spTree>
    <p:extLst>
      <p:ext uri="{BB962C8B-B14F-4D97-AF65-F5344CB8AC3E}">
        <p14:creationId xmlns:p14="http://schemas.microsoft.com/office/powerpoint/2010/main" val="209709830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10F5FC32-7C77-4992-B485-2B1352ABF7D8}" type="slidenum">
              <a:rPr lang="en-GB" smtClean="0"/>
              <a:t>9</a:t>
            </a:fld>
            <a:endParaRPr lang="en-GB"/>
          </a:p>
        </p:txBody>
      </p:sp>
    </p:spTree>
    <p:extLst>
      <p:ext uri="{BB962C8B-B14F-4D97-AF65-F5344CB8AC3E}">
        <p14:creationId xmlns:p14="http://schemas.microsoft.com/office/powerpoint/2010/main" val="121295008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10F5FC32-7C77-4992-B485-2B1352ABF7D8}" type="slidenum">
              <a:rPr lang="en-GB" smtClean="0"/>
              <a:t>10</a:t>
            </a:fld>
            <a:endParaRPr lang="en-GB"/>
          </a:p>
        </p:txBody>
      </p:sp>
    </p:spTree>
    <p:extLst>
      <p:ext uri="{BB962C8B-B14F-4D97-AF65-F5344CB8AC3E}">
        <p14:creationId xmlns:p14="http://schemas.microsoft.com/office/powerpoint/2010/main" val="44445191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10F5FC32-7C77-4992-B485-2B1352ABF7D8}" type="slidenum">
              <a:rPr lang="en-GB" smtClean="0"/>
              <a:t>11</a:t>
            </a:fld>
            <a:endParaRPr lang="en-GB"/>
          </a:p>
        </p:txBody>
      </p:sp>
    </p:spTree>
    <p:extLst>
      <p:ext uri="{BB962C8B-B14F-4D97-AF65-F5344CB8AC3E}">
        <p14:creationId xmlns:p14="http://schemas.microsoft.com/office/powerpoint/2010/main" val="166920360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10F5FC32-7C77-4992-B485-2B1352ABF7D8}" type="slidenum">
              <a:rPr lang="en-GB" smtClean="0"/>
              <a:t>12</a:t>
            </a:fld>
            <a:endParaRPr lang="en-GB"/>
          </a:p>
        </p:txBody>
      </p:sp>
    </p:spTree>
    <p:extLst>
      <p:ext uri="{BB962C8B-B14F-4D97-AF65-F5344CB8AC3E}">
        <p14:creationId xmlns:p14="http://schemas.microsoft.com/office/powerpoint/2010/main" val="265888387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0F5FC32-7C77-4992-B485-2B1352ABF7D8}" type="slidenum">
              <a:rPr lang="en-GB" smtClean="0"/>
              <a:t>13</a:t>
            </a:fld>
            <a:endParaRPr lang="en-GB"/>
          </a:p>
        </p:txBody>
      </p:sp>
    </p:spTree>
    <p:extLst>
      <p:ext uri="{BB962C8B-B14F-4D97-AF65-F5344CB8AC3E}">
        <p14:creationId xmlns:p14="http://schemas.microsoft.com/office/powerpoint/2010/main" val="180406867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10F5FC32-7C77-4992-B485-2B1352ABF7D8}" type="slidenum">
              <a:rPr lang="en-GB" smtClean="0"/>
              <a:t>14</a:t>
            </a:fld>
            <a:endParaRPr lang="en-GB"/>
          </a:p>
        </p:txBody>
      </p:sp>
    </p:spTree>
    <p:extLst>
      <p:ext uri="{BB962C8B-B14F-4D97-AF65-F5344CB8AC3E}">
        <p14:creationId xmlns:p14="http://schemas.microsoft.com/office/powerpoint/2010/main" val="349930060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10F5FC32-7C77-4992-B485-2B1352ABF7D8}" type="slidenum">
              <a:rPr lang="en-GB" smtClean="0"/>
              <a:t>15</a:t>
            </a:fld>
            <a:endParaRPr lang="en-GB"/>
          </a:p>
        </p:txBody>
      </p:sp>
    </p:spTree>
    <p:extLst>
      <p:ext uri="{BB962C8B-B14F-4D97-AF65-F5344CB8AC3E}">
        <p14:creationId xmlns:p14="http://schemas.microsoft.com/office/powerpoint/2010/main" val="274237097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10F5FC32-7C77-4992-B485-2B1352ABF7D8}" type="slidenum">
              <a:rPr lang="en-GB" smtClean="0"/>
              <a:t>16</a:t>
            </a:fld>
            <a:endParaRPr lang="en-GB"/>
          </a:p>
        </p:txBody>
      </p:sp>
    </p:spTree>
    <p:extLst>
      <p:ext uri="{BB962C8B-B14F-4D97-AF65-F5344CB8AC3E}">
        <p14:creationId xmlns:p14="http://schemas.microsoft.com/office/powerpoint/2010/main" val="289159032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10F5FC32-7C77-4992-B485-2B1352ABF7D8}" type="slidenum">
              <a:rPr lang="en-GB" smtClean="0"/>
              <a:t>17</a:t>
            </a:fld>
            <a:endParaRPr lang="en-GB"/>
          </a:p>
        </p:txBody>
      </p:sp>
    </p:spTree>
    <p:extLst>
      <p:ext uri="{BB962C8B-B14F-4D97-AF65-F5344CB8AC3E}">
        <p14:creationId xmlns:p14="http://schemas.microsoft.com/office/powerpoint/2010/main" val="196794184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10F5FC32-7C77-4992-B485-2B1352ABF7D8}" type="slidenum">
              <a:rPr lang="en-GB" smtClean="0"/>
              <a:t>18</a:t>
            </a:fld>
            <a:endParaRPr lang="en-GB"/>
          </a:p>
        </p:txBody>
      </p:sp>
    </p:spTree>
    <p:extLst>
      <p:ext uri="{BB962C8B-B14F-4D97-AF65-F5344CB8AC3E}">
        <p14:creationId xmlns:p14="http://schemas.microsoft.com/office/powerpoint/2010/main" val="55399248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10F5FC32-7C77-4992-B485-2B1352ABF7D8}" type="slidenum">
              <a:rPr lang="en-GB" smtClean="0"/>
              <a:t>19</a:t>
            </a:fld>
            <a:endParaRPr lang="en-GB"/>
          </a:p>
        </p:txBody>
      </p:sp>
    </p:spTree>
    <p:extLst>
      <p:ext uri="{BB962C8B-B14F-4D97-AF65-F5344CB8AC3E}">
        <p14:creationId xmlns:p14="http://schemas.microsoft.com/office/powerpoint/2010/main" val="25913556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0F5FC32-7C77-4992-B485-2B1352ABF7D8}" type="slidenum">
              <a:rPr lang="en-GB" smtClean="0"/>
              <a:t>20</a:t>
            </a:fld>
            <a:endParaRPr lang="en-GB"/>
          </a:p>
        </p:txBody>
      </p:sp>
    </p:spTree>
    <p:extLst>
      <p:ext uri="{BB962C8B-B14F-4D97-AF65-F5344CB8AC3E}">
        <p14:creationId xmlns:p14="http://schemas.microsoft.com/office/powerpoint/2010/main" val="334523636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0" dirty="0"/>
          </a:p>
        </p:txBody>
      </p:sp>
      <p:sp>
        <p:nvSpPr>
          <p:cNvPr id="4" name="Slide Number Placeholder 3"/>
          <p:cNvSpPr>
            <a:spLocks noGrp="1"/>
          </p:cNvSpPr>
          <p:nvPr>
            <p:ph type="sldNum" sz="quarter" idx="10"/>
          </p:nvPr>
        </p:nvSpPr>
        <p:spPr/>
        <p:txBody>
          <a:bodyPr/>
          <a:lstStyle/>
          <a:p>
            <a:fld id="{DDB163D9-A449-4C1B-81F5-0915FFCA137E}" type="slidenum">
              <a:rPr lang="en-GB" smtClean="0"/>
              <a:t>21</a:t>
            </a:fld>
            <a:endParaRPr lang="en-GB"/>
          </a:p>
        </p:txBody>
      </p:sp>
    </p:spTree>
    <p:extLst>
      <p:ext uri="{BB962C8B-B14F-4D97-AF65-F5344CB8AC3E}">
        <p14:creationId xmlns:p14="http://schemas.microsoft.com/office/powerpoint/2010/main" val="29612715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AC1BC3-DD0B-4845-9AEB-2726BF402C4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9E4DD245-59B3-47D2-A26A-576CBBC0A16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E019C5B-123A-48A6-A035-5D145932806F}"/>
              </a:ext>
            </a:extLst>
          </p:cNvPr>
          <p:cNvSpPr>
            <a:spLocks noGrp="1"/>
          </p:cNvSpPr>
          <p:nvPr>
            <p:ph type="dt" sz="half" idx="10"/>
          </p:nvPr>
        </p:nvSpPr>
        <p:spPr/>
        <p:txBody>
          <a:bodyPr/>
          <a:lstStyle/>
          <a:p>
            <a:fld id="{DA7E2C8A-43C1-495A-B3BE-AA3BFC7CE009}" type="datetimeFigureOut">
              <a:rPr lang="en-GB" smtClean="0"/>
              <a:t>16/09/2026</a:t>
            </a:fld>
            <a:endParaRPr lang="en-GB"/>
          </a:p>
        </p:txBody>
      </p:sp>
      <p:sp>
        <p:nvSpPr>
          <p:cNvPr id="5" name="Footer Placeholder 4">
            <a:extLst>
              <a:ext uri="{FF2B5EF4-FFF2-40B4-BE49-F238E27FC236}">
                <a16:creationId xmlns:a16="http://schemas.microsoft.com/office/drawing/2014/main" id="{5423412C-374A-4645-9E84-8B22246AA90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FF59B25-75AE-4672-AC19-B593E835262D}"/>
              </a:ext>
            </a:extLst>
          </p:cNvPr>
          <p:cNvSpPr>
            <a:spLocks noGrp="1"/>
          </p:cNvSpPr>
          <p:nvPr>
            <p:ph type="sldNum" sz="quarter" idx="12"/>
          </p:nvPr>
        </p:nvSpPr>
        <p:spPr/>
        <p:txBody>
          <a:bodyPr/>
          <a:lstStyle/>
          <a:p>
            <a:fld id="{0CD1EF7D-ABA8-4F3F-93C4-2CDF9B44D56F}" type="slidenum">
              <a:rPr lang="en-GB" smtClean="0"/>
              <a:t>‹#›</a:t>
            </a:fld>
            <a:endParaRPr lang="en-GB"/>
          </a:p>
        </p:txBody>
      </p:sp>
    </p:spTree>
    <p:extLst>
      <p:ext uri="{BB962C8B-B14F-4D97-AF65-F5344CB8AC3E}">
        <p14:creationId xmlns:p14="http://schemas.microsoft.com/office/powerpoint/2010/main" val="31118952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D1F39A-A24F-42C6-B770-444D60A415B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FA058CB-503C-4C3B-94B9-2EB76A88EDB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FF2EB51-2348-4E78-B0E7-5F620F0A1A73}"/>
              </a:ext>
            </a:extLst>
          </p:cNvPr>
          <p:cNvSpPr>
            <a:spLocks noGrp="1"/>
          </p:cNvSpPr>
          <p:nvPr>
            <p:ph type="dt" sz="half" idx="10"/>
          </p:nvPr>
        </p:nvSpPr>
        <p:spPr/>
        <p:txBody>
          <a:bodyPr/>
          <a:lstStyle/>
          <a:p>
            <a:fld id="{DA7E2C8A-43C1-495A-B3BE-AA3BFC7CE009}" type="datetimeFigureOut">
              <a:rPr lang="en-GB" smtClean="0"/>
              <a:t>16/09/2026</a:t>
            </a:fld>
            <a:endParaRPr lang="en-GB"/>
          </a:p>
        </p:txBody>
      </p:sp>
      <p:sp>
        <p:nvSpPr>
          <p:cNvPr id="5" name="Footer Placeholder 4">
            <a:extLst>
              <a:ext uri="{FF2B5EF4-FFF2-40B4-BE49-F238E27FC236}">
                <a16:creationId xmlns:a16="http://schemas.microsoft.com/office/drawing/2014/main" id="{234D0B08-3059-43EB-926D-BBA4208D276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81F15F6-8B33-4AF3-B3DA-377F7932AA2C}"/>
              </a:ext>
            </a:extLst>
          </p:cNvPr>
          <p:cNvSpPr>
            <a:spLocks noGrp="1"/>
          </p:cNvSpPr>
          <p:nvPr>
            <p:ph type="sldNum" sz="quarter" idx="12"/>
          </p:nvPr>
        </p:nvSpPr>
        <p:spPr/>
        <p:txBody>
          <a:bodyPr/>
          <a:lstStyle/>
          <a:p>
            <a:fld id="{0CD1EF7D-ABA8-4F3F-93C4-2CDF9B44D56F}" type="slidenum">
              <a:rPr lang="en-GB" smtClean="0"/>
              <a:t>‹#›</a:t>
            </a:fld>
            <a:endParaRPr lang="en-GB"/>
          </a:p>
        </p:txBody>
      </p:sp>
    </p:spTree>
    <p:extLst>
      <p:ext uri="{BB962C8B-B14F-4D97-AF65-F5344CB8AC3E}">
        <p14:creationId xmlns:p14="http://schemas.microsoft.com/office/powerpoint/2010/main" val="23320837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335D54-E194-4B8A-9E91-B9683F61B7A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7FDE9FD2-07CC-4401-A07C-A280E6AB98B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F7589F0-3C8E-4EFA-A2C0-B58C4FE5FE3F}"/>
              </a:ext>
            </a:extLst>
          </p:cNvPr>
          <p:cNvSpPr>
            <a:spLocks noGrp="1"/>
          </p:cNvSpPr>
          <p:nvPr>
            <p:ph type="dt" sz="half" idx="10"/>
          </p:nvPr>
        </p:nvSpPr>
        <p:spPr/>
        <p:txBody>
          <a:bodyPr/>
          <a:lstStyle/>
          <a:p>
            <a:fld id="{DA7E2C8A-43C1-495A-B3BE-AA3BFC7CE009}" type="datetimeFigureOut">
              <a:rPr lang="en-GB" smtClean="0"/>
              <a:t>16/09/2026</a:t>
            </a:fld>
            <a:endParaRPr lang="en-GB"/>
          </a:p>
        </p:txBody>
      </p:sp>
      <p:sp>
        <p:nvSpPr>
          <p:cNvPr id="5" name="Footer Placeholder 4">
            <a:extLst>
              <a:ext uri="{FF2B5EF4-FFF2-40B4-BE49-F238E27FC236}">
                <a16:creationId xmlns:a16="http://schemas.microsoft.com/office/drawing/2014/main" id="{CC5D01EE-EE0F-473A-8322-58809E9AAA3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FF618FE-D466-4EB7-9F01-D91183C53395}"/>
              </a:ext>
            </a:extLst>
          </p:cNvPr>
          <p:cNvSpPr>
            <a:spLocks noGrp="1"/>
          </p:cNvSpPr>
          <p:nvPr>
            <p:ph type="sldNum" sz="quarter" idx="12"/>
          </p:nvPr>
        </p:nvSpPr>
        <p:spPr/>
        <p:txBody>
          <a:bodyPr/>
          <a:lstStyle/>
          <a:p>
            <a:fld id="{0CD1EF7D-ABA8-4F3F-93C4-2CDF9B44D56F}" type="slidenum">
              <a:rPr lang="en-GB" smtClean="0"/>
              <a:t>‹#›</a:t>
            </a:fld>
            <a:endParaRPr lang="en-GB"/>
          </a:p>
        </p:txBody>
      </p:sp>
    </p:spTree>
    <p:extLst>
      <p:ext uri="{BB962C8B-B14F-4D97-AF65-F5344CB8AC3E}">
        <p14:creationId xmlns:p14="http://schemas.microsoft.com/office/powerpoint/2010/main" val="19305317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C3E4A4-8B66-46B9-AAC0-DFD744645A9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33A28A3-18D5-4D54-BC0B-8B773DAF0C2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13E2549E-F23D-4E60-BC6B-172259DC94E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33865D5B-8B16-4D3C-B6AD-0FFC476137C7}"/>
              </a:ext>
            </a:extLst>
          </p:cNvPr>
          <p:cNvSpPr>
            <a:spLocks noGrp="1"/>
          </p:cNvSpPr>
          <p:nvPr>
            <p:ph type="dt" sz="half" idx="10"/>
          </p:nvPr>
        </p:nvSpPr>
        <p:spPr/>
        <p:txBody>
          <a:bodyPr/>
          <a:lstStyle/>
          <a:p>
            <a:fld id="{DA7E2C8A-43C1-495A-B3BE-AA3BFC7CE009}" type="datetimeFigureOut">
              <a:rPr lang="en-GB" smtClean="0"/>
              <a:t>16/09/2026</a:t>
            </a:fld>
            <a:endParaRPr lang="en-GB"/>
          </a:p>
        </p:txBody>
      </p:sp>
      <p:sp>
        <p:nvSpPr>
          <p:cNvPr id="6" name="Footer Placeholder 5">
            <a:extLst>
              <a:ext uri="{FF2B5EF4-FFF2-40B4-BE49-F238E27FC236}">
                <a16:creationId xmlns:a16="http://schemas.microsoft.com/office/drawing/2014/main" id="{A5636B36-1533-49CE-A530-38D9AA45320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1B79717-A923-4BB4-BD2A-4FC37C16C2D8}"/>
              </a:ext>
            </a:extLst>
          </p:cNvPr>
          <p:cNvSpPr>
            <a:spLocks noGrp="1"/>
          </p:cNvSpPr>
          <p:nvPr>
            <p:ph type="sldNum" sz="quarter" idx="12"/>
          </p:nvPr>
        </p:nvSpPr>
        <p:spPr/>
        <p:txBody>
          <a:bodyPr/>
          <a:lstStyle/>
          <a:p>
            <a:fld id="{0CD1EF7D-ABA8-4F3F-93C4-2CDF9B44D56F}" type="slidenum">
              <a:rPr lang="en-GB" smtClean="0"/>
              <a:t>‹#›</a:t>
            </a:fld>
            <a:endParaRPr lang="en-GB"/>
          </a:p>
        </p:txBody>
      </p:sp>
    </p:spTree>
    <p:extLst>
      <p:ext uri="{BB962C8B-B14F-4D97-AF65-F5344CB8AC3E}">
        <p14:creationId xmlns:p14="http://schemas.microsoft.com/office/powerpoint/2010/main" val="34812466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1DBFE1-E1DC-42E1-806F-8E8F8C8DDC2F}"/>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95876D7-7B53-41D3-855F-9240CEE62D6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5A240C4-222F-49E6-A595-6EBDA468B85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CAA28D0-0DB4-4FA2-A566-76C340EF477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776912A-86D7-4BE3-8C70-EF143A205567}"/>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C9939D22-7947-4E31-8C59-4EE9D0520BD4}"/>
              </a:ext>
            </a:extLst>
          </p:cNvPr>
          <p:cNvSpPr>
            <a:spLocks noGrp="1"/>
          </p:cNvSpPr>
          <p:nvPr>
            <p:ph type="dt" sz="half" idx="10"/>
          </p:nvPr>
        </p:nvSpPr>
        <p:spPr/>
        <p:txBody>
          <a:bodyPr/>
          <a:lstStyle/>
          <a:p>
            <a:fld id="{DA7E2C8A-43C1-495A-B3BE-AA3BFC7CE009}" type="datetimeFigureOut">
              <a:rPr lang="en-GB" smtClean="0"/>
              <a:t>16/09/2026</a:t>
            </a:fld>
            <a:endParaRPr lang="en-GB"/>
          </a:p>
        </p:txBody>
      </p:sp>
      <p:sp>
        <p:nvSpPr>
          <p:cNvPr id="8" name="Footer Placeholder 7">
            <a:extLst>
              <a:ext uri="{FF2B5EF4-FFF2-40B4-BE49-F238E27FC236}">
                <a16:creationId xmlns:a16="http://schemas.microsoft.com/office/drawing/2014/main" id="{FC6A3A86-F4AD-4909-9443-1A0E1D9977AF}"/>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40E758F-073A-4357-9A43-35D65AA6FE39}"/>
              </a:ext>
            </a:extLst>
          </p:cNvPr>
          <p:cNvSpPr>
            <a:spLocks noGrp="1"/>
          </p:cNvSpPr>
          <p:nvPr>
            <p:ph type="sldNum" sz="quarter" idx="12"/>
          </p:nvPr>
        </p:nvSpPr>
        <p:spPr/>
        <p:txBody>
          <a:bodyPr/>
          <a:lstStyle/>
          <a:p>
            <a:fld id="{0CD1EF7D-ABA8-4F3F-93C4-2CDF9B44D56F}" type="slidenum">
              <a:rPr lang="en-GB" smtClean="0"/>
              <a:t>‹#›</a:t>
            </a:fld>
            <a:endParaRPr lang="en-GB"/>
          </a:p>
        </p:txBody>
      </p:sp>
    </p:spTree>
    <p:extLst>
      <p:ext uri="{BB962C8B-B14F-4D97-AF65-F5344CB8AC3E}">
        <p14:creationId xmlns:p14="http://schemas.microsoft.com/office/powerpoint/2010/main" val="19223182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1AB0FF-2FCB-495B-B88B-403AC89B3B9F}"/>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6B7E062F-0BB9-4ECF-84E0-D9BA7AF9A1AF}"/>
              </a:ext>
            </a:extLst>
          </p:cNvPr>
          <p:cNvSpPr>
            <a:spLocks noGrp="1"/>
          </p:cNvSpPr>
          <p:nvPr>
            <p:ph type="dt" sz="half" idx="10"/>
          </p:nvPr>
        </p:nvSpPr>
        <p:spPr/>
        <p:txBody>
          <a:bodyPr/>
          <a:lstStyle/>
          <a:p>
            <a:fld id="{DA7E2C8A-43C1-495A-B3BE-AA3BFC7CE009}" type="datetimeFigureOut">
              <a:rPr lang="en-GB" smtClean="0"/>
              <a:t>16/09/2026</a:t>
            </a:fld>
            <a:endParaRPr lang="en-GB"/>
          </a:p>
        </p:txBody>
      </p:sp>
      <p:sp>
        <p:nvSpPr>
          <p:cNvPr id="4" name="Footer Placeholder 3">
            <a:extLst>
              <a:ext uri="{FF2B5EF4-FFF2-40B4-BE49-F238E27FC236}">
                <a16:creationId xmlns:a16="http://schemas.microsoft.com/office/drawing/2014/main" id="{D71ACFC5-6DA2-4E85-BB1E-CF1530F523E9}"/>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0F60986-BFF1-44D7-9073-974B02D4C3A9}"/>
              </a:ext>
            </a:extLst>
          </p:cNvPr>
          <p:cNvSpPr>
            <a:spLocks noGrp="1"/>
          </p:cNvSpPr>
          <p:nvPr>
            <p:ph type="sldNum" sz="quarter" idx="12"/>
          </p:nvPr>
        </p:nvSpPr>
        <p:spPr/>
        <p:txBody>
          <a:bodyPr/>
          <a:lstStyle/>
          <a:p>
            <a:fld id="{0CD1EF7D-ABA8-4F3F-93C4-2CDF9B44D56F}" type="slidenum">
              <a:rPr lang="en-GB" smtClean="0"/>
              <a:t>‹#›</a:t>
            </a:fld>
            <a:endParaRPr lang="en-GB"/>
          </a:p>
        </p:txBody>
      </p:sp>
    </p:spTree>
    <p:extLst>
      <p:ext uri="{BB962C8B-B14F-4D97-AF65-F5344CB8AC3E}">
        <p14:creationId xmlns:p14="http://schemas.microsoft.com/office/powerpoint/2010/main" val="30177641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52F50DE-BED5-4D25-936C-E8349D900302}"/>
              </a:ext>
            </a:extLst>
          </p:cNvPr>
          <p:cNvSpPr>
            <a:spLocks noGrp="1"/>
          </p:cNvSpPr>
          <p:nvPr>
            <p:ph type="dt" sz="half" idx="10"/>
          </p:nvPr>
        </p:nvSpPr>
        <p:spPr/>
        <p:txBody>
          <a:bodyPr/>
          <a:lstStyle/>
          <a:p>
            <a:fld id="{DA7E2C8A-43C1-495A-B3BE-AA3BFC7CE009}" type="datetimeFigureOut">
              <a:rPr lang="en-GB" smtClean="0"/>
              <a:t>16/09/2026</a:t>
            </a:fld>
            <a:endParaRPr lang="en-GB"/>
          </a:p>
        </p:txBody>
      </p:sp>
      <p:sp>
        <p:nvSpPr>
          <p:cNvPr id="3" name="Footer Placeholder 2">
            <a:extLst>
              <a:ext uri="{FF2B5EF4-FFF2-40B4-BE49-F238E27FC236}">
                <a16:creationId xmlns:a16="http://schemas.microsoft.com/office/drawing/2014/main" id="{46107825-19DA-4B2C-A235-0C4D9A066BA6}"/>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70D17BD-73B3-4DB6-B05D-F2216A251F67}"/>
              </a:ext>
            </a:extLst>
          </p:cNvPr>
          <p:cNvSpPr>
            <a:spLocks noGrp="1"/>
          </p:cNvSpPr>
          <p:nvPr>
            <p:ph type="sldNum" sz="quarter" idx="12"/>
          </p:nvPr>
        </p:nvSpPr>
        <p:spPr/>
        <p:txBody>
          <a:bodyPr/>
          <a:lstStyle/>
          <a:p>
            <a:fld id="{0CD1EF7D-ABA8-4F3F-93C4-2CDF9B44D56F}" type="slidenum">
              <a:rPr lang="en-GB" smtClean="0"/>
              <a:t>‹#›</a:t>
            </a:fld>
            <a:endParaRPr lang="en-GB"/>
          </a:p>
        </p:txBody>
      </p:sp>
    </p:spTree>
    <p:extLst>
      <p:ext uri="{BB962C8B-B14F-4D97-AF65-F5344CB8AC3E}">
        <p14:creationId xmlns:p14="http://schemas.microsoft.com/office/powerpoint/2010/main" val="17157523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416EE2-F539-4CDC-82EC-5F06A1E9975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D012322E-062F-4D57-808A-C6A47E7D599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59668E7E-A66A-49A4-AE64-8F3B86F3663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B92F21C-9789-4B9E-95B3-CD253FDC7D0E}"/>
              </a:ext>
            </a:extLst>
          </p:cNvPr>
          <p:cNvSpPr>
            <a:spLocks noGrp="1"/>
          </p:cNvSpPr>
          <p:nvPr>
            <p:ph type="dt" sz="half" idx="10"/>
          </p:nvPr>
        </p:nvSpPr>
        <p:spPr/>
        <p:txBody>
          <a:bodyPr/>
          <a:lstStyle/>
          <a:p>
            <a:fld id="{DA7E2C8A-43C1-495A-B3BE-AA3BFC7CE009}" type="datetimeFigureOut">
              <a:rPr lang="en-GB" smtClean="0"/>
              <a:t>16/09/2026</a:t>
            </a:fld>
            <a:endParaRPr lang="en-GB"/>
          </a:p>
        </p:txBody>
      </p:sp>
      <p:sp>
        <p:nvSpPr>
          <p:cNvPr id="6" name="Footer Placeholder 5">
            <a:extLst>
              <a:ext uri="{FF2B5EF4-FFF2-40B4-BE49-F238E27FC236}">
                <a16:creationId xmlns:a16="http://schemas.microsoft.com/office/drawing/2014/main" id="{677E0997-2000-45ED-8F5C-32928081787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9DF6F85-14AA-4B77-A01E-283D043BD55F}"/>
              </a:ext>
            </a:extLst>
          </p:cNvPr>
          <p:cNvSpPr>
            <a:spLocks noGrp="1"/>
          </p:cNvSpPr>
          <p:nvPr>
            <p:ph type="sldNum" sz="quarter" idx="12"/>
          </p:nvPr>
        </p:nvSpPr>
        <p:spPr/>
        <p:txBody>
          <a:bodyPr/>
          <a:lstStyle/>
          <a:p>
            <a:fld id="{0CD1EF7D-ABA8-4F3F-93C4-2CDF9B44D56F}" type="slidenum">
              <a:rPr lang="en-GB" smtClean="0"/>
              <a:t>‹#›</a:t>
            </a:fld>
            <a:endParaRPr lang="en-GB"/>
          </a:p>
        </p:txBody>
      </p:sp>
    </p:spTree>
    <p:extLst>
      <p:ext uri="{BB962C8B-B14F-4D97-AF65-F5344CB8AC3E}">
        <p14:creationId xmlns:p14="http://schemas.microsoft.com/office/powerpoint/2010/main" val="41887120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6B230D-4F3B-4D77-850F-9B554F0D3E0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2FD8356A-D59A-4251-B595-F850769B5B8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7BC038DE-A1FC-4FA5-98D0-317F6735DCB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43E768F-BBB9-4A92-8321-320E55161766}"/>
              </a:ext>
            </a:extLst>
          </p:cNvPr>
          <p:cNvSpPr>
            <a:spLocks noGrp="1"/>
          </p:cNvSpPr>
          <p:nvPr>
            <p:ph type="dt" sz="half" idx="10"/>
          </p:nvPr>
        </p:nvSpPr>
        <p:spPr/>
        <p:txBody>
          <a:bodyPr/>
          <a:lstStyle/>
          <a:p>
            <a:fld id="{DA7E2C8A-43C1-495A-B3BE-AA3BFC7CE009}" type="datetimeFigureOut">
              <a:rPr lang="en-GB" smtClean="0"/>
              <a:t>16/09/2026</a:t>
            </a:fld>
            <a:endParaRPr lang="en-GB"/>
          </a:p>
        </p:txBody>
      </p:sp>
      <p:sp>
        <p:nvSpPr>
          <p:cNvPr id="6" name="Footer Placeholder 5">
            <a:extLst>
              <a:ext uri="{FF2B5EF4-FFF2-40B4-BE49-F238E27FC236}">
                <a16:creationId xmlns:a16="http://schemas.microsoft.com/office/drawing/2014/main" id="{D83D1A0A-0F84-4B8C-9165-CB5EF387BCE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CFBE04D-B2A9-4941-83F1-60B5FBA1A811}"/>
              </a:ext>
            </a:extLst>
          </p:cNvPr>
          <p:cNvSpPr>
            <a:spLocks noGrp="1"/>
          </p:cNvSpPr>
          <p:nvPr>
            <p:ph type="sldNum" sz="quarter" idx="12"/>
          </p:nvPr>
        </p:nvSpPr>
        <p:spPr/>
        <p:txBody>
          <a:bodyPr/>
          <a:lstStyle/>
          <a:p>
            <a:fld id="{0CD1EF7D-ABA8-4F3F-93C4-2CDF9B44D56F}" type="slidenum">
              <a:rPr lang="en-GB" smtClean="0"/>
              <a:t>‹#›</a:t>
            </a:fld>
            <a:endParaRPr lang="en-GB"/>
          </a:p>
        </p:txBody>
      </p:sp>
    </p:spTree>
    <p:extLst>
      <p:ext uri="{BB962C8B-B14F-4D97-AF65-F5344CB8AC3E}">
        <p14:creationId xmlns:p14="http://schemas.microsoft.com/office/powerpoint/2010/main" val="3180047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783311-D51E-4632-BE12-D73EB9584631}"/>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68BB0D6-A0D1-4FC2-8D87-1A59C6D2F07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86AE8F1-FC22-4028-BA82-EC1B3E436E64}"/>
              </a:ext>
            </a:extLst>
          </p:cNvPr>
          <p:cNvSpPr>
            <a:spLocks noGrp="1"/>
          </p:cNvSpPr>
          <p:nvPr>
            <p:ph type="dt" sz="half" idx="10"/>
          </p:nvPr>
        </p:nvSpPr>
        <p:spPr/>
        <p:txBody>
          <a:bodyPr/>
          <a:lstStyle/>
          <a:p>
            <a:fld id="{DA7E2C8A-43C1-495A-B3BE-AA3BFC7CE009}" type="datetimeFigureOut">
              <a:rPr lang="en-GB" smtClean="0"/>
              <a:t>16/09/2026</a:t>
            </a:fld>
            <a:endParaRPr lang="en-GB"/>
          </a:p>
        </p:txBody>
      </p:sp>
      <p:sp>
        <p:nvSpPr>
          <p:cNvPr id="5" name="Footer Placeholder 4">
            <a:extLst>
              <a:ext uri="{FF2B5EF4-FFF2-40B4-BE49-F238E27FC236}">
                <a16:creationId xmlns:a16="http://schemas.microsoft.com/office/drawing/2014/main" id="{C163084A-AAA3-4606-99F4-4B551712269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0D92EAA-9E55-4F13-BF68-1087C7FB2BAF}"/>
              </a:ext>
            </a:extLst>
          </p:cNvPr>
          <p:cNvSpPr>
            <a:spLocks noGrp="1"/>
          </p:cNvSpPr>
          <p:nvPr>
            <p:ph type="sldNum" sz="quarter" idx="12"/>
          </p:nvPr>
        </p:nvSpPr>
        <p:spPr/>
        <p:txBody>
          <a:bodyPr/>
          <a:lstStyle/>
          <a:p>
            <a:fld id="{0CD1EF7D-ABA8-4F3F-93C4-2CDF9B44D56F}" type="slidenum">
              <a:rPr lang="en-GB" smtClean="0"/>
              <a:t>‹#›</a:t>
            </a:fld>
            <a:endParaRPr lang="en-GB"/>
          </a:p>
        </p:txBody>
      </p:sp>
    </p:spTree>
    <p:extLst>
      <p:ext uri="{BB962C8B-B14F-4D97-AF65-F5344CB8AC3E}">
        <p14:creationId xmlns:p14="http://schemas.microsoft.com/office/powerpoint/2010/main" val="3714264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D690CB1-F29A-480F-B2ED-62536ED28F7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D59CA7C-3A1F-4D1E-A149-31DB3254A254}"/>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6938B58-5B89-4F4C-BDEF-D4185766F954}"/>
              </a:ext>
            </a:extLst>
          </p:cNvPr>
          <p:cNvSpPr>
            <a:spLocks noGrp="1"/>
          </p:cNvSpPr>
          <p:nvPr>
            <p:ph type="dt" sz="half" idx="10"/>
          </p:nvPr>
        </p:nvSpPr>
        <p:spPr/>
        <p:txBody>
          <a:bodyPr/>
          <a:lstStyle/>
          <a:p>
            <a:fld id="{DA7E2C8A-43C1-495A-B3BE-AA3BFC7CE009}" type="datetimeFigureOut">
              <a:rPr lang="en-GB" smtClean="0"/>
              <a:t>16/09/2026</a:t>
            </a:fld>
            <a:endParaRPr lang="en-GB"/>
          </a:p>
        </p:txBody>
      </p:sp>
      <p:sp>
        <p:nvSpPr>
          <p:cNvPr id="5" name="Footer Placeholder 4">
            <a:extLst>
              <a:ext uri="{FF2B5EF4-FFF2-40B4-BE49-F238E27FC236}">
                <a16:creationId xmlns:a16="http://schemas.microsoft.com/office/drawing/2014/main" id="{6F238E8D-4028-429C-BDCD-0C8222A0164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811F4F5-B1D9-4A97-BB7D-FB4D26133B7E}"/>
              </a:ext>
            </a:extLst>
          </p:cNvPr>
          <p:cNvSpPr>
            <a:spLocks noGrp="1"/>
          </p:cNvSpPr>
          <p:nvPr>
            <p:ph type="sldNum" sz="quarter" idx="12"/>
          </p:nvPr>
        </p:nvSpPr>
        <p:spPr/>
        <p:txBody>
          <a:bodyPr/>
          <a:lstStyle/>
          <a:p>
            <a:fld id="{0CD1EF7D-ABA8-4F3F-93C4-2CDF9B44D56F}" type="slidenum">
              <a:rPr lang="en-GB" smtClean="0"/>
              <a:t>‹#›</a:t>
            </a:fld>
            <a:endParaRPr lang="en-GB"/>
          </a:p>
        </p:txBody>
      </p:sp>
    </p:spTree>
    <p:extLst>
      <p:ext uri="{BB962C8B-B14F-4D97-AF65-F5344CB8AC3E}">
        <p14:creationId xmlns:p14="http://schemas.microsoft.com/office/powerpoint/2010/main" val="19210384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61E0DAC-CA0B-4825-8356-E98BA82C6AC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BC0E655-33A6-4A02-98AC-7D9F51EA320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38F3EFA-F0BA-47FA-9881-6E194CB15D9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A7E2C8A-43C1-495A-B3BE-AA3BFC7CE009}" type="datetimeFigureOut">
              <a:rPr lang="en-GB" smtClean="0"/>
              <a:t>16/09/2026</a:t>
            </a:fld>
            <a:endParaRPr lang="en-GB"/>
          </a:p>
        </p:txBody>
      </p:sp>
      <p:sp>
        <p:nvSpPr>
          <p:cNvPr id="5" name="Footer Placeholder 4">
            <a:extLst>
              <a:ext uri="{FF2B5EF4-FFF2-40B4-BE49-F238E27FC236}">
                <a16:creationId xmlns:a16="http://schemas.microsoft.com/office/drawing/2014/main" id="{ECBA43B2-5522-4624-AAFA-195A00B8866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189FE831-4C87-4674-A7E2-E9C119EE5E3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CD1EF7D-ABA8-4F3F-93C4-2CDF9B44D56F}" type="slidenum">
              <a:rPr lang="en-GB" smtClean="0"/>
              <a:t>‹#›</a:t>
            </a:fld>
            <a:endParaRPr lang="en-GB"/>
          </a:p>
        </p:txBody>
      </p:sp>
    </p:spTree>
    <p:extLst>
      <p:ext uri="{BB962C8B-B14F-4D97-AF65-F5344CB8AC3E}">
        <p14:creationId xmlns:p14="http://schemas.microsoft.com/office/powerpoint/2010/main" val="354622925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svg"/></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7.svg"/><Relationship Id="rId4" Type="http://schemas.openxmlformats.org/officeDocument/2006/relationships/image" Target="../media/image3.jpeg"/></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3.jpeg"/></Relationships>
</file>

<file path=ppt/slides/_rels/slide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9.png"/></Relationships>
</file>

<file path=ppt/slides/_rels/slide1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9.png"/></Relationships>
</file>

<file path=ppt/slides/_rels/slide1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16.png"/><Relationship Id="rId4" Type="http://schemas.openxmlformats.org/officeDocument/2006/relationships/image" Target="../media/image9.png"/></Relationships>
</file>

<file path=ppt/slides/_rels/slide1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1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1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1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2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2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5A2565A8-C2CF-8F00-3289-BDAB18F1321E}"/>
              </a:ext>
            </a:extLst>
          </p:cNvPr>
          <p:cNvSpPr/>
          <p:nvPr/>
        </p:nvSpPr>
        <p:spPr>
          <a:xfrm>
            <a:off x="-101917" y="1455818"/>
            <a:ext cx="5780314" cy="4757943"/>
          </a:xfrm>
          <a:prstGeom prst="rect">
            <a:avLst/>
          </a:prstGeom>
          <a:solidFill>
            <a:srgbClr val="00B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descr=" ">
            <a:extLst>
              <a:ext uri="{FF2B5EF4-FFF2-40B4-BE49-F238E27FC236}">
                <a16:creationId xmlns:a16="http://schemas.microsoft.com/office/drawing/2014/main" id="{4537937E-4FA8-6C83-F5DD-F4241EA15B6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39561" y="65142"/>
            <a:ext cx="6274974" cy="7477167"/>
          </a:xfrm>
          <a:prstGeom prst="rect">
            <a:avLst/>
          </a:prstGeom>
          <a:noFill/>
          <a:extLst>
            <a:ext uri="{909E8E84-426E-40DD-AFC4-6F175D3DCCD1}">
              <a14:hiddenFill xmlns:a14="http://schemas.microsoft.com/office/drawing/2010/main">
                <a:solidFill>
                  <a:srgbClr val="FFFFFF"/>
                </a:solidFill>
              </a14:hiddenFill>
            </a:ext>
          </a:extLst>
        </p:spPr>
      </p:pic>
      <p:sp>
        <p:nvSpPr>
          <p:cNvPr id="4" name="Flowchart: Document 3">
            <a:extLst>
              <a:ext uri="{FF2B5EF4-FFF2-40B4-BE49-F238E27FC236}">
                <a16:creationId xmlns:a16="http://schemas.microsoft.com/office/drawing/2014/main" id="{924BA050-006D-48E8-5106-EF020324137F}"/>
              </a:ext>
            </a:extLst>
          </p:cNvPr>
          <p:cNvSpPr/>
          <p:nvPr/>
        </p:nvSpPr>
        <p:spPr>
          <a:xfrm rot="16200000" flipH="1">
            <a:off x="2203419" y="3156133"/>
            <a:ext cx="7317258" cy="545735"/>
          </a:xfrm>
          <a:prstGeom prst="flowChartDocument">
            <a:avLst/>
          </a:prstGeom>
          <a:solidFill>
            <a:srgbClr val="CC9900"/>
          </a:soli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21">
            <a:extLst>
              <a:ext uri="{FF2B5EF4-FFF2-40B4-BE49-F238E27FC236}">
                <a16:creationId xmlns:a16="http://schemas.microsoft.com/office/drawing/2014/main" id="{86339537-3EFD-4081-9858-AC61F89B072E}"/>
              </a:ext>
            </a:extLst>
          </p:cNvPr>
          <p:cNvSpPr/>
          <p:nvPr/>
        </p:nvSpPr>
        <p:spPr>
          <a:xfrm>
            <a:off x="-9127688" y="-72033"/>
            <a:ext cx="5624513" cy="5925453"/>
          </a:xfrm>
          <a:prstGeom prst="rect">
            <a:avLst/>
          </a:prstGeom>
          <a:solidFill>
            <a:srgbClr val="20A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Flowchart: Document 12"/>
          <p:cNvSpPr/>
          <p:nvPr/>
        </p:nvSpPr>
        <p:spPr>
          <a:xfrm>
            <a:off x="-253726" y="0"/>
            <a:ext cx="12525867" cy="1616957"/>
          </a:xfrm>
          <a:prstGeom prst="flowChartDocument">
            <a:avLst/>
          </a:prstGeom>
          <a:solidFill>
            <a:srgbClr val="20AF7F"/>
          </a:soli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a:extLst>
              <a:ext uri="{FF2B5EF4-FFF2-40B4-BE49-F238E27FC236}">
                <a16:creationId xmlns:a16="http://schemas.microsoft.com/office/drawing/2014/main" id="{E7D500FC-D8B4-4040-B130-9C146FB5DFE4}"/>
              </a:ext>
            </a:extLst>
          </p:cNvPr>
          <p:cNvSpPr txBox="1"/>
          <p:nvPr/>
        </p:nvSpPr>
        <p:spPr>
          <a:xfrm>
            <a:off x="-253726" y="-252484"/>
            <a:ext cx="12525867" cy="1862048"/>
          </a:xfrm>
          <a:prstGeom prst="rect">
            <a:avLst/>
          </a:prstGeom>
          <a:noFill/>
        </p:spPr>
        <p:txBody>
          <a:bodyPr wrap="square" lIns="91440" tIns="45720" rIns="91440" bIns="45720" rtlCol="0" anchor="t">
            <a:spAutoFit/>
          </a:bodyPr>
          <a:lstStyle/>
          <a:p>
            <a:pPr algn="ctr"/>
            <a:r>
              <a:rPr lang="en-GB" sz="11500" dirty="0">
                <a:solidFill>
                  <a:schemeClr val="bg1"/>
                </a:solidFill>
                <a:effectLst>
                  <a:outerShdw blurRad="38100" dist="38100" dir="2700000" algn="tl">
                    <a:srgbClr val="000000">
                      <a:alpha val="43137"/>
                    </a:srgbClr>
                  </a:outerShdw>
                </a:effectLst>
                <a:latin typeface="Berlin Sans FB"/>
              </a:rPr>
              <a:t>Forgiveness</a:t>
            </a:r>
          </a:p>
        </p:txBody>
      </p:sp>
      <p:sp>
        <p:nvSpPr>
          <p:cNvPr id="26" name="Flowchart: Document 25">
            <a:extLst>
              <a:ext uri="{FF2B5EF4-FFF2-40B4-BE49-F238E27FC236}">
                <a16:creationId xmlns:a16="http://schemas.microsoft.com/office/drawing/2014/main" id="{B1D33294-2057-4784-BDEE-02E49BD23483}"/>
              </a:ext>
            </a:extLst>
          </p:cNvPr>
          <p:cNvSpPr/>
          <p:nvPr/>
        </p:nvSpPr>
        <p:spPr>
          <a:xfrm rot="10800000">
            <a:off x="-12700" y="5566063"/>
            <a:ext cx="12204700" cy="1295396"/>
          </a:xfrm>
          <a:prstGeom prst="flowChartDocument">
            <a:avLst/>
          </a:prstGeom>
          <a:solidFill>
            <a:srgbClr val="006600"/>
          </a:solidFill>
          <a:ln>
            <a:no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Title 1">
            <a:extLst>
              <a:ext uri="{FF2B5EF4-FFF2-40B4-BE49-F238E27FC236}">
                <a16:creationId xmlns:a16="http://schemas.microsoft.com/office/drawing/2014/main" id="{4158DD09-0233-4618-B413-208518ABC2EE}"/>
              </a:ext>
            </a:extLst>
          </p:cNvPr>
          <p:cNvSpPr txBox="1">
            <a:spLocks/>
          </p:cNvSpPr>
          <p:nvPr/>
        </p:nvSpPr>
        <p:spPr>
          <a:xfrm>
            <a:off x="1102800" y="5824436"/>
            <a:ext cx="10722724" cy="942228"/>
          </a:xfrm>
          <a:prstGeom prst="rect">
            <a:avLst/>
          </a:prstGeom>
        </p:spPr>
        <p:txBody>
          <a:bodyPr vert="horz" lIns="91440" tIns="45720" rIns="91440" bIns="45720" rtlCol="0" anchor="b">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sz="4800" dirty="0">
                <a:solidFill>
                  <a:schemeClr val="bg1"/>
                </a:solidFill>
                <a:latin typeface="Berlin Sans FB"/>
              </a:rPr>
              <a:t> 24th Sunday of Ordinary Time</a:t>
            </a:r>
            <a:endParaRPr lang="en-US" dirty="0"/>
          </a:p>
        </p:txBody>
      </p:sp>
      <p:sp>
        <p:nvSpPr>
          <p:cNvPr id="35" name="Flowchart: Document 34">
            <a:extLst>
              <a:ext uri="{FF2B5EF4-FFF2-40B4-BE49-F238E27FC236}">
                <a16:creationId xmlns:a16="http://schemas.microsoft.com/office/drawing/2014/main" id="{88F8C41D-6029-4CCC-9C47-4726BAA64B0C}"/>
              </a:ext>
            </a:extLst>
          </p:cNvPr>
          <p:cNvSpPr/>
          <p:nvPr/>
        </p:nvSpPr>
        <p:spPr>
          <a:xfrm rot="15949037" flipH="1">
            <a:off x="-5378686" y="3195251"/>
            <a:ext cx="6958439" cy="787422"/>
          </a:xfrm>
          <a:prstGeom prst="flowChartDocument">
            <a:avLst/>
          </a:prstGeom>
          <a:solidFill>
            <a:srgbClr val="92D050"/>
          </a:soli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23695D7F-1429-978D-A9F7-1A6DBA6E3653}"/>
              </a:ext>
            </a:extLst>
          </p:cNvPr>
          <p:cNvSpPr txBox="1"/>
          <p:nvPr/>
        </p:nvSpPr>
        <p:spPr>
          <a:xfrm>
            <a:off x="410536" y="2126641"/>
            <a:ext cx="4643611" cy="156966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b="1" dirty="0">
                <a:solidFill>
                  <a:srgbClr val="FFFF00"/>
                </a:solidFill>
                <a:latin typeface="+mn-lt"/>
              </a:rPr>
              <a:t>THE COMMON GOOD</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b="1" dirty="0">
                <a:solidFill>
                  <a:srgbClr val="FFFF00"/>
                </a:solidFill>
                <a:latin typeface="+mn-lt"/>
              </a:rPr>
              <a:t>Develop a</a:t>
            </a:r>
            <a:r>
              <a:rPr lang="en-US" sz="3200" dirty="0">
                <a:solidFill>
                  <a:schemeClr val="bg1"/>
                </a:solidFill>
                <a:latin typeface="+mn-lt"/>
              </a:rPr>
              <a:t> fair and just </a:t>
            </a:r>
            <a:r>
              <a:rPr lang="en-US" sz="3200" b="1" dirty="0">
                <a:solidFill>
                  <a:srgbClr val="FFFF00"/>
                </a:solidFill>
                <a:latin typeface="+mn-lt"/>
              </a:rPr>
              <a:t>society</a:t>
            </a:r>
            <a:r>
              <a:rPr lang="en-US" sz="3200" dirty="0">
                <a:solidFill>
                  <a:schemeClr val="bg1"/>
                </a:solidFill>
                <a:latin typeface="+mn-lt"/>
              </a:rPr>
              <a:t> for all to </a:t>
            </a:r>
            <a:r>
              <a:rPr lang="en-US" sz="3200" b="1" dirty="0">
                <a:solidFill>
                  <a:srgbClr val="FFFF00"/>
                </a:solidFill>
                <a:latin typeface="+mn-lt"/>
              </a:rPr>
              <a:t>flourish</a:t>
            </a:r>
          </a:p>
        </p:txBody>
      </p:sp>
      <p:pic>
        <p:nvPicPr>
          <p:cNvPr id="9" name="Graphic 8" descr="Cheers with solid fill">
            <a:extLst>
              <a:ext uri="{FF2B5EF4-FFF2-40B4-BE49-F238E27FC236}">
                <a16:creationId xmlns:a16="http://schemas.microsoft.com/office/drawing/2014/main" id="{BDF43B17-BD73-0B69-1B46-03131339A44E}"/>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940718" y="3817356"/>
            <a:ext cx="1748707" cy="1748707"/>
          </a:xfrm>
          <a:prstGeom prst="rect">
            <a:avLst/>
          </a:prstGeom>
        </p:spPr>
      </p:pic>
    </p:spTree>
    <p:extLst>
      <p:ext uri="{BB962C8B-B14F-4D97-AF65-F5344CB8AC3E}">
        <p14:creationId xmlns:p14="http://schemas.microsoft.com/office/powerpoint/2010/main" val="22843122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647342-CBCB-2E02-7714-254396D4B452}"/>
            </a:ext>
          </a:extLst>
        </p:cNvPr>
        <p:cNvGrpSpPr/>
        <p:nvPr/>
      </p:nvGrpSpPr>
      <p:grpSpPr>
        <a:xfrm>
          <a:off x="0" y="0"/>
          <a:ext cx="0" cy="0"/>
          <a:chOff x="0" y="0"/>
          <a:chExt cx="0" cy="0"/>
        </a:xfrm>
      </p:grpSpPr>
      <p:pic>
        <p:nvPicPr>
          <p:cNvPr id="2" name="Picture 2" descr="Image result for paper background">
            <a:extLst>
              <a:ext uri="{FF2B5EF4-FFF2-40B4-BE49-F238E27FC236}">
                <a16:creationId xmlns:a16="http://schemas.microsoft.com/office/drawing/2014/main" id="{A62FF0B9-C6CC-D158-7C21-834C6684B19B}"/>
              </a:ext>
            </a:extLst>
          </p:cNvPr>
          <p:cNvPicPr>
            <a:picLocks noChangeAspect="1" noChangeArrowheads="1"/>
          </p:cNvPicPr>
          <p:nvPr/>
        </p:nvPicPr>
        <p:blipFill>
          <a:blip r:embed="rId3">
            <a:alphaModFix amt="35000"/>
            <a:extLst>
              <a:ext uri="{28A0092B-C50C-407E-A947-70E740481C1C}">
                <a14:useLocalDpi xmlns:a14="http://schemas.microsoft.com/office/drawing/2010/main" val="0"/>
              </a:ext>
            </a:extLst>
          </a:blip>
          <a:srcRect/>
          <a:stretch>
            <a:fillRect/>
          </a:stretch>
        </p:blipFill>
        <p:spPr bwMode="auto">
          <a:xfrm>
            <a:off x="0" y="-3"/>
            <a:ext cx="12192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descr="Thumbnail Image A realistic and reverent depiction of an African teenage girl making the Sign of the Cross. She is shown in motion, tracing the cross from forehead to chest, then from left to right shoulder. The background is neutral and minimalistic, such as a softly lit indoor space or plain backdrop, with no cross or sky elements. The girl has a peaceful expression and is dressed in casual modern clothing. The style is realistic with a gentle, respectful tone, suitable for religious or inspirational artwork.">
            <a:extLst>
              <a:ext uri="{FF2B5EF4-FFF2-40B4-BE49-F238E27FC236}">
                <a16:creationId xmlns:a16="http://schemas.microsoft.com/office/drawing/2014/main" id="{18C17F20-565E-89E4-711A-E0A749F1F23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34000" y="-1"/>
            <a:ext cx="6858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95FB394B-B3D2-0C8D-4A51-03609DCD5CAD}"/>
              </a:ext>
            </a:extLst>
          </p:cNvPr>
          <p:cNvSpPr>
            <a:spLocks noGrp="1"/>
          </p:cNvSpPr>
          <p:nvPr>
            <p:ph idx="1"/>
          </p:nvPr>
        </p:nvSpPr>
        <p:spPr>
          <a:xfrm>
            <a:off x="0" y="304800"/>
            <a:ext cx="5070873" cy="6857999"/>
          </a:xfrm>
        </p:spPr>
        <p:txBody>
          <a:bodyPr>
            <a:noAutofit/>
          </a:bodyPr>
          <a:lstStyle/>
          <a:p>
            <a:pPr marL="0" indent="0" algn="ctr">
              <a:buNone/>
            </a:pPr>
            <a:r>
              <a:rPr lang="en-GB" sz="4800" b="1" dirty="0">
                <a:latin typeface="Trebuchet MS" panose="020B0603020202020204" pitchFamily="34" charset="0"/>
              </a:rPr>
              <a:t>In the name </a:t>
            </a:r>
          </a:p>
          <a:p>
            <a:pPr marL="0" indent="0" algn="ctr">
              <a:buNone/>
            </a:pPr>
            <a:r>
              <a:rPr lang="en-GB" sz="4800" b="1" dirty="0">
                <a:latin typeface="Trebuchet MS" panose="020B0603020202020204" pitchFamily="34" charset="0"/>
              </a:rPr>
              <a:t>of the Father</a:t>
            </a:r>
          </a:p>
          <a:p>
            <a:pPr marL="0" indent="0" algn="ctr">
              <a:buNone/>
            </a:pPr>
            <a:endParaRPr lang="en-GB" sz="3200" b="1" dirty="0">
              <a:latin typeface="Trebuchet MS" panose="020B0603020202020204" pitchFamily="34" charset="0"/>
            </a:endParaRPr>
          </a:p>
          <a:p>
            <a:pPr marL="0" indent="0" algn="ctr">
              <a:buNone/>
            </a:pPr>
            <a:r>
              <a:rPr lang="en-GB" sz="4800" b="1" dirty="0">
                <a:latin typeface="Trebuchet MS" panose="020B0603020202020204" pitchFamily="34" charset="0"/>
              </a:rPr>
              <a:t>And of the Son</a:t>
            </a:r>
          </a:p>
          <a:p>
            <a:pPr marL="0" indent="0" algn="ctr">
              <a:buNone/>
            </a:pPr>
            <a:endParaRPr lang="en-GB" sz="3200" b="1" dirty="0">
              <a:latin typeface="Trebuchet MS" panose="020B0603020202020204" pitchFamily="34" charset="0"/>
            </a:endParaRPr>
          </a:p>
          <a:p>
            <a:pPr marL="0" indent="0" algn="ctr">
              <a:buNone/>
            </a:pPr>
            <a:r>
              <a:rPr lang="en-GB" sz="4800" b="1" dirty="0">
                <a:latin typeface="Trebuchet MS" panose="020B0603020202020204" pitchFamily="34" charset="0"/>
              </a:rPr>
              <a:t>And of the </a:t>
            </a:r>
          </a:p>
          <a:p>
            <a:pPr marL="0" indent="0" algn="ctr">
              <a:buNone/>
            </a:pPr>
            <a:r>
              <a:rPr lang="en-GB" sz="4800" b="1" dirty="0">
                <a:latin typeface="Trebuchet MS" panose="020B0603020202020204" pitchFamily="34" charset="0"/>
              </a:rPr>
              <a:t>Holy Spirit</a:t>
            </a:r>
          </a:p>
          <a:p>
            <a:pPr marL="0" indent="0" algn="ctr">
              <a:buNone/>
            </a:pPr>
            <a:endParaRPr lang="en-GB" sz="3200" b="1" dirty="0">
              <a:latin typeface="Trebuchet MS" panose="020B0603020202020204" pitchFamily="34" charset="0"/>
            </a:endParaRPr>
          </a:p>
          <a:p>
            <a:pPr marL="0" indent="0" algn="ctr">
              <a:buNone/>
            </a:pPr>
            <a:r>
              <a:rPr lang="en-GB" sz="4800" b="1" dirty="0">
                <a:latin typeface="Trebuchet MS" panose="020B0603020202020204" pitchFamily="34" charset="0"/>
              </a:rPr>
              <a:t>Amen</a:t>
            </a:r>
          </a:p>
        </p:txBody>
      </p:sp>
      <p:sp>
        <p:nvSpPr>
          <p:cNvPr id="8" name="Flowchart: Document 7">
            <a:extLst>
              <a:ext uri="{FF2B5EF4-FFF2-40B4-BE49-F238E27FC236}">
                <a16:creationId xmlns:a16="http://schemas.microsoft.com/office/drawing/2014/main" id="{960AF193-E6BA-0A34-A4EC-AAC8965DE89C}"/>
              </a:ext>
            </a:extLst>
          </p:cNvPr>
          <p:cNvSpPr/>
          <p:nvPr/>
        </p:nvSpPr>
        <p:spPr>
          <a:xfrm rot="16200000" flipH="1">
            <a:off x="1904999" y="3165874"/>
            <a:ext cx="6858002" cy="526253"/>
          </a:xfrm>
          <a:prstGeom prst="flowChartDocument">
            <a:avLst/>
          </a:prstGeom>
          <a:solidFill>
            <a:srgbClr val="FF6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63"/>
          </a:p>
        </p:txBody>
      </p:sp>
    </p:spTree>
    <p:extLst>
      <p:ext uri="{BB962C8B-B14F-4D97-AF65-F5344CB8AC3E}">
        <p14:creationId xmlns:p14="http://schemas.microsoft.com/office/powerpoint/2010/main" val="17025469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Image result for paper background">
            <a:extLst>
              <a:ext uri="{FF2B5EF4-FFF2-40B4-BE49-F238E27FC236}">
                <a16:creationId xmlns:a16="http://schemas.microsoft.com/office/drawing/2014/main" id="{BB0CF368-00A0-4D33-8466-664857A66F70}"/>
              </a:ext>
            </a:extLst>
          </p:cNvPr>
          <p:cNvPicPr>
            <a:picLocks noChangeAspect="1" noChangeArrowheads="1"/>
          </p:cNvPicPr>
          <p:nvPr/>
        </p:nvPicPr>
        <p:blipFill>
          <a:blip r:embed="rId2">
            <a:alphaModFix amt="35000"/>
            <a:extLst>
              <a:ext uri="{28A0092B-C50C-407E-A947-70E740481C1C}">
                <a14:useLocalDpi xmlns:a14="http://schemas.microsoft.com/office/drawing/2010/main" val="0"/>
              </a:ext>
            </a:extLst>
          </a:blip>
          <a:srcRect/>
          <a:stretch>
            <a:fillRect/>
          </a:stretch>
        </p:blipFill>
        <p:spPr bwMode="auto">
          <a:xfrm>
            <a:off x="-1432" y="0"/>
            <a:ext cx="12193432"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St Matthew&amp;amp;#39;s Day">
            <a:extLst>
              <a:ext uri="{FF2B5EF4-FFF2-40B4-BE49-F238E27FC236}">
                <a16:creationId xmlns:a16="http://schemas.microsoft.com/office/drawing/2014/main" id="{A2C6F443-FEC9-45EC-827C-6032461F030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5494" r="33962"/>
          <a:stretch/>
        </p:blipFill>
        <p:spPr bwMode="auto">
          <a:xfrm>
            <a:off x="6629400" y="0"/>
            <a:ext cx="5562600" cy="6858000"/>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B660DF4F-67AB-4AF0-B19C-4EF89B61F285}"/>
              </a:ext>
            </a:extLst>
          </p:cNvPr>
          <p:cNvSpPr txBox="1"/>
          <p:nvPr/>
        </p:nvSpPr>
        <p:spPr>
          <a:xfrm>
            <a:off x="0" y="277888"/>
            <a:ext cx="6295698" cy="6247864"/>
          </a:xfrm>
          <a:prstGeom prst="rect">
            <a:avLst/>
          </a:prstGeom>
          <a:noFill/>
        </p:spPr>
        <p:txBody>
          <a:bodyPr wrap="square" lIns="91440" tIns="45720" rIns="91440" bIns="45720" rtlCol="0" anchor="t">
            <a:spAutoFit/>
          </a:bodyPr>
          <a:lstStyle/>
          <a:p>
            <a:pPr algn="ctr"/>
            <a:r>
              <a:rPr lang="en-GB" sz="8000" dirty="0">
                <a:latin typeface="Berlin Sans FB"/>
              </a:rPr>
              <a:t>A reading </a:t>
            </a:r>
          </a:p>
          <a:p>
            <a:pPr algn="ctr"/>
            <a:r>
              <a:rPr lang="en-GB" sz="8000" dirty="0">
                <a:latin typeface="Berlin Sans FB"/>
              </a:rPr>
              <a:t>from</a:t>
            </a:r>
          </a:p>
          <a:p>
            <a:pPr algn="ctr"/>
            <a:r>
              <a:rPr lang="en-GB" sz="8000" dirty="0">
                <a:latin typeface="Berlin Sans FB"/>
              </a:rPr>
              <a:t>THE GOSPEL</a:t>
            </a:r>
          </a:p>
          <a:p>
            <a:pPr algn="ctr"/>
            <a:r>
              <a:rPr lang="en-GB" sz="8000" dirty="0">
                <a:latin typeface="Berlin Sans FB"/>
              </a:rPr>
              <a:t>According to</a:t>
            </a:r>
          </a:p>
          <a:p>
            <a:pPr algn="ctr"/>
            <a:r>
              <a:rPr lang="en-GB" sz="8000" dirty="0">
                <a:solidFill>
                  <a:srgbClr val="FF0000"/>
                </a:solidFill>
                <a:latin typeface="Berlin Sans FB"/>
              </a:rPr>
              <a:t>MATTHEW</a:t>
            </a:r>
          </a:p>
        </p:txBody>
      </p:sp>
      <p:sp>
        <p:nvSpPr>
          <p:cNvPr id="7" name="Flowchart: Document 6">
            <a:extLst>
              <a:ext uri="{FF2B5EF4-FFF2-40B4-BE49-F238E27FC236}">
                <a16:creationId xmlns:a16="http://schemas.microsoft.com/office/drawing/2014/main" id="{6B4008E3-AF60-467E-81D0-550FEFA3AD4B}"/>
              </a:ext>
            </a:extLst>
          </p:cNvPr>
          <p:cNvSpPr/>
          <p:nvPr/>
        </p:nvSpPr>
        <p:spPr>
          <a:xfrm rot="16200000" flipH="1">
            <a:off x="2880879" y="3385762"/>
            <a:ext cx="7317258" cy="545735"/>
          </a:xfrm>
          <a:prstGeom prst="flowChartDocument">
            <a:avLst/>
          </a:prstGeom>
          <a:solidFill>
            <a:srgbClr val="CC9900"/>
          </a:soli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1840248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FDC5A9-4277-6E59-BAFA-291AFED7AC2E}"/>
            </a:ext>
          </a:extLst>
        </p:cNvPr>
        <p:cNvGrpSpPr/>
        <p:nvPr/>
      </p:nvGrpSpPr>
      <p:grpSpPr>
        <a:xfrm>
          <a:off x="0" y="0"/>
          <a:ext cx="0" cy="0"/>
          <a:chOff x="0" y="0"/>
          <a:chExt cx="0" cy="0"/>
        </a:xfrm>
      </p:grpSpPr>
      <p:pic>
        <p:nvPicPr>
          <p:cNvPr id="2" name="Picture 2" descr=" ">
            <a:extLst>
              <a:ext uri="{FF2B5EF4-FFF2-40B4-BE49-F238E27FC236}">
                <a16:creationId xmlns:a16="http://schemas.microsoft.com/office/drawing/2014/main" id="{8B098B6D-CC88-1D0B-341C-F7974061BF2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38720" y="0"/>
            <a:ext cx="5453280" cy="7004572"/>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Image result for paper background">
            <a:extLst>
              <a:ext uri="{FF2B5EF4-FFF2-40B4-BE49-F238E27FC236}">
                <a16:creationId xmlns:a16="http://schemas.microsoft.com/office/drawing/2014/main" id="{D4DE4373-D4B0-865B-71E9-4390F31FA7C4}"/>
              </a:ext>
            </a:extLst>
          </p:cNvPr>
          <p:cNvPicPr>
            <a:picLocks noChangeAspect="1" noChangeArrowheads="1"/>
          </p:cNvPicPr>
          <p:nvPr/>
        </p:nvPicPr>
        <p:blipFill>
          <a:blip r:embed="rId4">
            <a:alphaModFix amt="35000"/>
            <a:extLst>
              <a:ext uri="{28A0092B-C50C-407E-A947-70E740481C1C}">
                <a14:useLocalDpi xmlns:a14="http://schemas.microsoft.com/office/drawing/2010/main" val="0"/>
              </a:ext>
            </a:extLst>
          </a:blip>
          <a:srcRect/>
          <a:stretch>
            <a:fillRect/>
          </a:stretch>
        </p:blipFill>
        <p:spPr bwMode="auto">
          <a:xfrm>
            <a:off x="-1431" y="0"/>
            <a:ext cx="6740152" cy="6858000"/>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AADCF371-4EEF-E5D2-DEFE-8CBFFE8E5678}"/>
              </a:ext>
            </a:extLst>
          </p:cNvPr>
          <p:cNvSpPr txBox="1"/>
          <p:nvPr/>
        </p:nvSpPr>
        <p:spPr>
          <a:xfrm>
            <a:off x="331673" y="335845"/>
            <a:ext cx="5538186" cy="6186309"/>
          </a:xfrm>
          <a:prstGeom prst="rect">
            <a:avLst/>
          </a:prstGeom>
          <a:noFill/>
        </p:spPr>
        <p:txBody>
          <a:bodyPr wrap="square" lIns="91440" tIns="45720" rIns="91440" bIns="45720" rtlCol="0" anchor="t">
            <a:spAutoFit/>
          </a:bodyPr>
          <a:lstStyle/>
          <a:p>
            <a:r>
              <a:rPr lang="en-GB" sz="3600" dirty="0"/>
              <a:t>At that time: Peter came up and said to Jesus, ‘Lord, how often will my brother sin against me, and I forgive him? As many as seven times?’ </a:t>
            </a:r>
          </a:p>
          <a:p>
            <a:endParaRPr lang="en-GB" sz="3600" dirty="0"/>
          </a:p>
          <a:p>
            <a:r>
              <a:rPr lang="en-GB" sz="3600" dirty="0"/>
              <a:t>Jesus said to him, ‘I do not say to you seven times, but seventy times seven.</a:t>
            </a:r>
          </a:p>
          <a:p>
            <a:r>
              <a:rPr lang="en-GB" sz="3600" dirty="0"/>
              <a:t>    </a:t>
            </a:r>
            <a:endParaRPr lang="en-US" sz="3600" b="1" i="1" dirty="0"/>
          </a:p>
        </p:txBody>
      </p:sp>
      <p:sp>
        <p:nvSpPr>
          <p:cNvPr id="3" name="Flowchart: Document 2">
            <a:extLst>
              <a:ext uri="{FF2B5EF4-FFF2-40B4-BE49-F238E27FC236}">
                <a16:creationId xmlns:a16="http://schemas.microsoft.com/office/drawing/2014/main" id="{07313977-376B-E86E-09BA-700D8CEA202A}"/>
              </a:ext>
            </a:extLst>
          </p:cNvPr>
          <p:cNvSpPr/>
          <p:nvPr/>
        </p:nvSpPr>
        <p:spPr>
          <a:xfrm rot="16200000" flipH="1">
            <a:off x="2968786" y="3229418"/>
            <a:ext cx="7317258" cy="545735"/>
          </a:xfrm>
          <a:prstGeom prst="flowChartDocument">
            <a:avLst/>
          </a:prstGeom>
          <a:solidFill>
            <a:srgbClr val="92D050"/>
          </a:soli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6225039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Image result for paper background">
            <a:extLst>
              <a:ext uri="{FF2B5EF4-FFF2-40B4-BE49-F238E27FC236}">
                <a16:creationId xmlns:a16="http://schemas.microsoft.com/office/drawing/2014/main" id="{1562D6FD-9818-4A7C-B565-0E5CDA3B65B3}"/>
              </a:ext>
            </a:extLst>
          </p:cNvPr>
          <p:cNvPicPr>
            <a:picLocks noChangeAspect="1" noChangeArrowheads="1"/>
          </p:cNvPicPr>
          <p:nvPr/>
        </p:nvPicPr>
        <p:blipFill>
          <a:blip r:embed="rId2">
            <a:alphaModFix amt="35000"/>
            <a:extLst>
              <a:ext uri="{28A0092B-C50C-407E-A947-70E740481C1C}">
                <a14:useLocalDpi xmlns:a14="http://schemas.microsoft.com/office/drawing/2010/main" val="0"/>
              </a:ext>
            </a:extLst>
          </a:blip>
          <a:srcRect/>
          <a:stretch>
            <a:fillRect/>
          </a:stretch>
        </p:blipFill>
        <p:spPr bwMode="auto">
          <a:xfrm>
            <a:off x="-1432" y="0"/>
            <a:ext cx="12193432" cy="6858000"/>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B660DF4F-67AB-4AF0-B19C-4EF89B61F285}"/>
              </a:ext>
            </a:extLst>
          </p:cNvPr>
          <p:cNvSpPr txBox="1"/>
          <p:nvPr/>
        </p:nvSpPr>
        <p:spPr>
          <a:xfrm>
            <a:off x="190500" y="505579"/>
            <a:ext cx="11811000" cy="1938992"/>
          </a:xfrm>
          <a:prstGeom prst="rect">
            <a:avLst/>
          </a:prstGeom>
          <a:noFill/>
        </p:spPr>
        <p:txBody>
          <a:bodyPr wrap="square" lIns="91440" tIns="45720" rIns="91440" bIns="45720" rtlCol="0" anchor="t">
            <a:spAutoFit/>
          </a:bodyPr>
          <a:lstStyle/>
          <a:p>
            <a:r>
              <a:rPr lang="en-GB" sz="6000" dirty="0">
                <a:latin typeface="Berlin Sans FB"/>
              </a:rPr>
              <a:t>The Gospel of the Lord</a:t>
            </a:r>
          </a:p>
          <a:p>
            <a:r>
              <a:rPr lang="en-GB" sz="6000" dirty="0">
                <a:solidFill>
                  <a:srgbClr val="FF0000"/>
                </a:solidFill>
                <a:latin typeface="Berlin Sans FB"/>
              </a:rPr>
              <a:t>ALL: Praise to you Lord Jesus Christ.</a:t>
            </a:r>
          </a:p>
        </p:txBody>
      </p:sp>
      <p:pic>
        <p:nvPicPr>
          <p:cNvPr id="3" name="Picture 2">
            <a:extLst>
              <a:ext uri="{FF2B5EF4-FFF2-40B4-BE49-F238E27FC236}">
                <a16:creationId xmlns:a16="http://schemas.microsoft.com/office/drawing/2014/main" id="{75F44848-8FF9-4552-B048-298D5321508B}"/>
              </a:ext>
            </a:extLst>
          </p:cNvPr>
          <p:cNvPicPr>
            <a:picLocks noChangeAspect="1"/>
          </p:cNvPicPr>
          <p:nvPr/>
        </p:nvPicPr>
        <p:blipFill rotWithShape="1">
          <a:blip r:embed="rId3"/>
          <a:srcRect t="26250" b="10989"/>
          <a:stretch/>
        </p:blipFill>
        <p:spPr>
          <a:xfrm>
            <a:off x="-1" y="3149599"/>
            <a:ext cx="12451407" cy="3913809"/>
          </a:xfrm>
          <a:prstGeom prst="rect">
            <a:avLst/>
          </a:prstGeom>
        </p:spPr>
      </p:pic>
    </p:spTree>
    <p:extLst>
      <p:ext uri="{BB962C8B-B14F-4D97-AF65-F5344CB8AC3E}">
        <p14:creationId xmlns:p14="http://schemas.microsoft.com/office/powerpoint/2010/main" val="17727976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 ">
            <a:extLst>
              <a:ext uri="{FF2B5EF4-FFF2-40B4-BE49-F238E27FC236}">
                <a16:creationId xmlns:a16="http://schemas.microsoft.com/office/drawing/2014/main" id="{F6B5A010-B804-2616-A6F4-4E6FFD51FB89}"/>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5836"/>
          <a:stretch/>
        </p:blipFill>
        <p:spPr bwMode="auto">
          <a:xfrm>
            <a:off x="8598012" y="-89758"/>
            <a:ext cx="4589686" cy="7004572"/>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descr="Image result for paper background">
            <a:extLst>
              <a:ext uri="{FF2B5EF4-FFF2-40B4-BE49-F238E27FC236}">
                <a16:creationId xmlns:a16="http://schemas.microsoft.com/office/drawing/2014/main" id="{D6ADB6E0-863E-4EB1-8688-3087A3ED3B0B}"/>
              </a:ext>
            </a:extLst>
          </p:cNvPr>
          <p:cNvPicPr>
            <a:picLocks noChangeAspect="1" noChangeArrowheads="1"/>
          </p:cNvPicPr>
          <p:nvPr/>
        </p:nvPicPr>
        <p:blipFill>
          <a:blip r:embed="rId4">
            <a:alphaModFix amt="35000"/>
            <a:extLst>
              <a:ext uri="{28A0092B-C50C-407E-A947-70E740481C1C}">
                <a14:useLocalDpi xmlns:a14="http://schemas.microsoft.com/office/drawing/2010/main" val="0"/>
              </a:ext>
            </a:extLst>
          </a:blip>
          <a:srcRect/>
          <a:stretch>
            <a:fillRect/>
          </a:stretch>
        </p:blipFill>
        <p:spPr bwMode="auto">
          <a:xfrm>
            <a:off x="-39869" y="-45969"/>
            <a:ext cx="8653823" cy="6858000"/>
          </a:xfrm>
          <a:prstGeom prst="rect">
            <a:avLst/>
          </a:prstGeom>
          <a:noFill/>
          <a:extLst>
            <a:ext uri="{909E8E84-426E-40DD-AFC4-6F175D3DCCD1}">
              <a14:hiddenFill xmlns:a14="http://schemas.microsoft.com/office/drawing/2010/main">
                <a:solidFill>
                  <a:srgbClr val="FFFFFF"/>
                </a:solidFill>
              </a14:hiddenFill>
            </a:ext>
          </a:extLst>
        </p:spPr>
      </p:pic>
      <p:sp>
        <p:nvSpPr>
          <p:cNvPr id="48" name="Flowchart: Document 47">
            <a:extLst>
              <a:ext uri="{FF2B5EF4-FFF2-40B4-BE49-F238E27FC236}">
                <a16:creationId xmlns:a16="http://schemas.microsoft.com/office/drawing/2014/main" id="{B1D33294-2057-4784-BDEE-02E49BD23483}"/>
              </a:ext>
            </a:extLst>
          </p:cNvPr>
          <p:cNvSpPr/>
          <p:nvPr/>
        </p:nvSpPr>
        <p:spPr>
          <a:xfrm rot="10800000" flipH="1">
            <a:off x="-37538" y="2489730"/>
            <a:ext cx="8662046" cy="1077265"/>
          </a:xfrm>
          <a:prstGeom prst="flowChartDocument">
            <a:avLst/>
          </a:prstGeom>
          <a:solidFill>
            <a:srgbClr val="006600"/>
          </a:solidFill>
          <a:ln>
            <a:no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TextBox 44"/>
          <p:cNvSpPr txBox="1"/>
          <p:nvPr/>
        </p:nvSpPr>
        <p:spPr>
          <a:xfrm>
            <a:off x="-943897" y="1104010"/>
            <a:ext cx="9528915" cy="1508105"/>
          </a:xfrm>
          <a:prstGeom prst="rect">
            <a:avLst/>
          </a:prstGeom>
          <a:noFill/>
        </p:spPr>
        <p:txBody>
          <a:bodyPr wrap="square" lIns="91440" tIns="45720" rIns="91440" bIns="45720" rtlCol="0" anchor="t">
            <a:spAutoFit/>
          </a:bodyPr>
          <a:lstStyle/>
          <a:p>
            <a:pPr algn="r"/>
            <a:r>
              <a:rPr lang="en-US" sz="4800" dirty="0">
                <a:solidFill>
                  <a:srgbClr val="FF0000"/>
                </a:solidFill>
                <a:latin typeface="Trebuchet MS"/>
              </a:rPr>
              <a:t>‘how often must I forgive…?’</a:t>
            </a:r>
          </a:p>
          <a:p>
            <a:pPr algn="r"/>
            <a:r>
              <a:rPr lang="en-US" sz="4400" b="1" i="1" dirty="0"/>
              <a:t>Matthew 18:21-35 </a:t>
            </a:r>
            <a:endParaRPr lang="en-US" sz="4400" b="1" i="1" dirty="0">
              <a:solidFill>
                <a:srgbClr val="292929"/>
              </a:solidFill>
              <a:latin typeface="Trebuchet MS"/>
            </a:endParaRPr>
          </a:p>
        </p:txBody>
      </p:sp>
      <p:sp>
        <p:nvSpPr>
          <p:cNvPr id="49" name="Rectangle 48"/>
          <p:cNvSpPr/>
          <p:nvPr/>
        </p:nvSpPr>
        <p:spPr>
          <a:xfrm>
            <a:off x="-17178" y="3411794"/>
            <a:ext cx="8653824" cy="3501511"/>
          </a:xfrm>
          <a:prstGeom prst="rect">
            <a:avLst/>
          </a:prstGeom>
          <a:solidFill>
            <a:srgbClr val="006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Flowchart: Document 5"/>
          <p:cNvSpPr/>
          <p:nvPr/>
        </p:nvSpPr>
        <p:spPr>
          <a:xfrm>
            <a:off x="-17179" y="1"/>
            <a:ext cx="12217185" cy="1077266"/>
          </a:xfrm>
          <a:prstGeom prst="flowChartDocument">
            <a:avLst/>
          </a:prstGeom>
          <a:solidFill>
            <a:srgbClr val="20AF7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p:cNvSpPr txBox="1"/>
          <p:nvPr/>
        </p:nvSpPr>
        <p:spPr>
          <a:xfrm>
            <a:off x="-17394" y="85306"/>
            <a:ext cx="12209394" cy="769441"/>
          </a:xfrm>
          <a:prstGeom prst="rect">
            <a:avLst/>
          </a:prstGeom>
          <a:noFill/>
        </p:spPr>
        <p:txBody>
          <a:bodyPr wrap="square" rtlCol="0">
            <a:spAutoFit/>
          </a:bodyPr>
          <a:lstStyle/>
          <a:p>
            <a:pPr algn="ctr"/>
            <a:r>
              <a:rPr lang="en-GB" sz="4400">
                <a:solidFill>
                  <a:schemeClr val="bg1"/>
                </a:solidFill>
                <a:effectLst>
                  <a:outerShdw blurRad="38100" dist="38100" dir="2700000" algn="tl">
                    <a:srgbClr val="000000">
                      <a:alpha val="43137"/>
                    </a:srgbClr>
                  </a:outerShdw>
                </a:effectLst>
                <a:latin typeface="Berlin Sans FB" panose="020E0602020502020306" pitchFamily="34" charset="0"/>
              </a:rPr>
              <a:t>Scripture           Sound Bite</a:t>
            </a:r>
            <a:endParaRPr lang="en-GB" sz="4400" i="1">
              <a:solidFill>
                <a:schemeClr val="bg1"/>
              </a:solidFill>
              <a:effectLst>
                <a:outerShdw blurRad="38100" dist="38100" dir="2700000" algn="tl">
                  <a:srgbClr val="000000">
                    <a:alpha val="43137"/>
                  </a:srgbClr>
                </a:outerShdw>
              </a:effectLst>
              <a:latin typeface="Berlin Sans FB" panose="020E0602020502020306" pitchFamily="34" charset="0"/>
            </a:endParaRPr>
          </a:p>
        </p:txBody>
      </p:sp>
      <p:pic>
        <p:nvPicPr>
          <p:cNvPr id="5" name="Graphic 4" descr="Voice with solid fill">
            <a:extLst>
              <a:ext uri="{FF2B5EF4-FFF2-40B4-BE49-F238E27FC236}">
                <a16:creationId xmlns:a16="http://schemas.microsoft.com/office/drawing/2014/main" id="{D6430F63-1762-4B47-B167-DF6C6ED9B31B}"/>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5245475" y="-110537"/>
            <a:ext cx="1275108" cy="1275108"/>
          </a:xfrm>
          <a:prstGeom prst="rect">
            <a:avLst/>
          </a:prstGeom>
        </p:spPr>
      </p:pic>
      <p:sp>
        <p:nvSpPr>
          <p:cNvPr id="3" name="TextBox 2">
            <a:extLst>
              <a:ext uri="{FF2B5EF4-FFF2-40B4-BE49-F238E27FC236}">
                <a16:creationId xmlns:a16="http://schemas.microsoft.com/office/drawing/2014/main" id="{6D832516-2C69-4925-97BD-E1F9DC4F9358}"/>
              </a:ext>
            </a:extLst>
          </p:cNvPr>
          <p:cNvSpPr txBox="1"/>
          <p:nvPr/>
        </p:nvSpPr>
        <p:spPr>
          <a:xfrm>
            <a:off x="152303" y="2781856"/>
            <a:ext cx="8507034" cy="4031873"/>
          </a:xfrm>
          <a:prstGeom prst="rect">
            <a:avLst/>
          </a:prstGeom>
          <a:noFill/>
        </p:spPr>
        <p:txBody>
          <a:bodyPr wrap="square" lIns="91440" tIns="45720" rIns="91440" bIns="45720" rtlCol="0" anchor="t">
            <a:spAutoFit/>
          </a:bodyPr>
          <a:lstStyle/>
          <a:p>
            <a:r>
              <a:rPr lang="en-US" sz="3200" dirty="0">
                <a:solidFill>
                  <a:schemeClr val="bg1"/>
                </a:solidFill>
              </a:rPr>
              <a:t>We have times in our lives when we make mistakes and need to ask for forgiveness.</a:t>
            </a:r>
          </a:p>
          <a:p>
            <a:r>
              <a:rPr lang="en-US" sz="3200" dirty="0">
                <a:solidFill>
                  <a:schemeClr val="bg1"/>
                </a:solidFill>
              </a:rPr>
              <a:t>However, it is often the most difficult Gospel Value for us to give to others.</a:t>
            </a:r>
          </a:p>
          <a:p>
            <a:r>
              <a:rPr lang="en-US" sz="3200" dirty="0">
                <a:solidFill>
                  <a:schemeClr val="bg1"/>
                </a:solidFill>
              </a:rPr>
              <a:t>Being able to forgive others is an ability that we need to develop every day.</a:t>
            </a:r>
          </a:p>
          <a:p>
            <a:r>
              <a:rPr lang="en-US" sz="3200" dirty="0">
                <a:solidFill>
                  <a:schemeClr val="bg1"/>
                </a:solidFill>
              </a:rPr>
              <a:t>Often the person that find it most difficult to forgive is ourselves.</a:t>
            </a:r>
          </a:p>
        </p:txBody>
      </p:sp>
    </p:spTree>
    <p:extLst>
      <p:ext uri="{BB962C8B-B14F-4D97-AF65-F5344CB8AC3E}">
        <p14:creationId xmlns:p14="http://schemas.microsoft.com/office/powerpoint/2010/main" val="9692056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07EFDC05-3E00-7547-A653-E041CAB6372D}"/>
              </a:ext>
            </a:extLst>
          </p:cNvPr>
          <p:cNvPicPr>
            <a:picLocks noChangeAspect="1"/>
          </p:cNvPicPr>
          <p:nvPr/>
        </p:nvPicPr>
        <p:blipFill>
          <a:blip r:embed="rId3"/>
          <a:stretch>
            <a:fillRect/>
          </a:stretch>
        </p:blipFill>
        <p:spPr>
          <a:xfrm>
            <a:off x="5165558" y="2643859"/>
            <a:ext cx="6639413" cy="4653216"/>
          </a:xfrm>
          <a:prstGeom prst="rect">
            <a:avLst/>
          </a:prstGeom>
        </p:spPr>
      </p:pic>
      <p:pic>
        <p:nvPicPr>
          <p:cNvPr id="4" name="Picture 2" descr="Image result for paper background">
            <a:extLst>
              <a:ext uri="{FF2B5EF4-FFF2-40B4-BE49-F238E27FC236}">
                <a16:creationId xmlns:a16="http://schemas.microsoft.com/office/drawing/2014/main" id="{D6ADB6E0-863E-4EB1-8688-3087A3ED3B0B}"/>
              </a:ext>
            </a:extLst>
          </p:cNvPr>
          <p:cNvPicPr>
            <a:picLocks noChangeAspect="1" noChangeArrowheads="1"/>
          </p:cNvPicPr>
          <p:nvPr/>
        </p:nvPicPr>
        <p:blipFill>
          <a:blip r:embed="rId4">
            <a:alphaModFix amt="35000"/>
            <a:extLst>
              <a:ext uri="{28A0092B-C50C-407E-A947-70E740481C1C}">
                <a14:useLocalDpi xmlns:a14="http://schemas.microsoft.com/office/drawing/2010/main" val="0"/>
              </a:ext>
            </a:extLst>
          </a:blip>
          <a:srcRect/>
          <a:stretch>
            <a:fillRect/>
          </a:stretch>
        </p:blipFill>
        <p:spPr bwMode="auto">
          <a:xfrm>
            <a:off x="0" y="787932"/>
            <a:ext cx="11999176" cy="6903968"/>
          </a:xfrm>
          <a:prstGeom prst="rect">
            <a:avLst/>
          </a:prstGeom>
          <a:noFill/>
          <a:extLst>
            <a:ext uri="{909E8E84-426E-40DD-AFC4-6F175D3DCCD1}">
              <a14:hiddenFill xmlns:a14="http://schemas.microsoft.com/office/drawing/2010/main">
                <a:solidFill>
                  <a:srgbClr val="FFFFFF"/>
                </a:solidFill>
              </a14:hiddenFill>
            </a:ext>
          </a:extLst>
        </p:spPr>
      </p:pic>
      <p:sp>
        <p:nvSpPr>
          <p:cNvPr id="31" name="Flowchart: Document 30">
            <a:extLst>
              <a:ext uri="{FF2B5EF4-FFF2-40B4-BE49-F238E27FC236}">
                <a16:creationId xmlns:a16="http://schemas.microsoft.com/office/drawing/2014/main" id="{3D5D05D9-63B9-4376-8387-06D25405B669}"/>
              </a:ext>
            </a:extLst>
          </p:cNvPr>
          <p:cNvSpPr/>
          <p:nvPr/>
        </p:nvSpPr>
        <p:spPr>
          <a:xfrm rot="5400000" flipH="1">
            <a:off x="8260503" y="3471067"/>
            <a:ext cx="7317258" cy="545735"/>
          </a:xfrm>
          <a:prstGeom prst="flowChartDocument">
            <a:avLst/>
          </a:prstGeom>
          <a:solidFill>
            <a:srgbClr val="92D050"/>
          </a:soli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 name="Flowchart: Document 5"/>
          <p:cNvSpPr/>
          <p:nvPr/>
        </p:nvSpPr>
        <p:spPr>
          <a:xfrm>
            <a:off x="-17179" y="1"/>
            <a:ext cx="12217185" cy="1077266"/>
          </a:xfrm>
          <a:prstGeom prst="flowChartDocument">
            <a:avLst/>
          </a:prstGeom>
          <a:solidFill>
            <a:srgbClr val="20AF7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p:cNvSpPr txBox="1"/>
          <p:nvPr/>
        </p:nvSpPr>
        <p:spPr>
          <a:xfrm>
            <a:off x="232692" y="85306"/>
            <a:ext cx="11959307" cy="769441"/>
          </a:xfrm>
          <a:prstGeom prst="rect">
            <a:avLst/>
          </a:prstGeom>
          <a:noFill/>
        </p:spPr>
        <p:txBody>
          <a:bodyPr wrap="square" rtlCol="0">
            <a:spAutoFit/>
          </a:bodyPr>
          <a:lstStyle/>
          <a:p>
            <a:r>
              <a:rPr lang="en-GB" sz="4400" dirty="0">
                <a:solidFill>
                  <a:schemeClr val="bg1"/>
                </a:solidFill>
                <a:effectLst>
                  <a:outerShdw blurRad="38100" dist="38100" dir="2700000" algn="tl">
                    <a:srgbClr val="000000">
                      <a:alpha val="43137"/>
                    </a:srgbClr>
                  </a:outerShdw>
                </a:effectLst>
                <a:latin typeface="Berlin Sans FB" panose="020E0602020502020306" pitchFamily="34" charset="0"/>
              </a:rPr>
              <a:t>Career Pathways</a:t>
            </a:r>
            <a:endParaRPr lang="en-GB" sz="4400" i="1" dirty="0">
              <a:solidFill>
                <a:schemeClr val="bg1"/>
              </a:solidFill>
              <a:effectLst>
                <a:outerShdw blurRad="38100" dist="38100" dir="2700000" algn="tl">
                  <a:srgbClr val="000000">
                    <a:alpha val="43137"/>
                  </a:srgbClr>
                </a:outerShdw>
              </a:effectLst>
              <a:latin typeface="Berlin Sans FB" panose="020E0602020502020306" pitchFamily="34" charset="0"/>
            </a:endParaRPr>
          </a:p>
        </p:txBody>
      </p:sp>
      <p:sp>
        <p:nvSpPr>
          <p:cNvPr id="8" name="TextBox 7">
            <a:extLst>
              <a:ext uri="{FF2B5EF4-FFF2-40B4-BE49-F238E27FC236}">
                <a16:creationId xmlns:a16="http://schemas.microsoft.com/office/drawing/2014/main" id="{DD8D18C6-02A9-5967-696D-C7CFA04655D5}"/>
              </a:ext>
            </a:extLst>
          </p:cNvPr>
          <p:cNvSpPr txBox="1"/>
          <p:nvPr/>
        </p:nvSpPr>
        <p:spPr>
          <a:xfrm>
            <a:off x="799825" y="1613487"/>
            <a:ext cx="11216530" cy="5078313"/>
          </a:xfrm>
          <a:prstGeom prst="rect">
            <a:avLst/>
          </a:prstGeom>
          <a:noFill/>
        </p:spPr>
        <p:txBody>
          <a:bodyPr wrap="square" rtlCol="0">
            <a:spAutoFit/>
          </a:bodyPr>
          <a:lstStyle/>
          <a:p>
            <a:pPr marL="285750" indent="-285750">
              <a:buFont typeface="Arial" panose="020B0604020202020204" pitchFamily="34" charset="0"/>
              <a:buChar char="•"/>
            </a:pPr>
            <a:r>
              <a:rPr lang="en-GB" sz="3200" dirty="0"/>
              <a:t>Y7 – Career Myth Busting Event</a:t>
            </a:r>
          </a:p>
          <a:p>
            <a:pPr marL="285750" indent="-285750">
              <a:buFont typeface="Arial" panose="020B0604020202020204" pitchFamily="34" charset="0"/>
              <a:buChar char="•"/>
            </a:pPr>
            <a:r>
              <a:rPr lang="en-GB" sz="3200" dirty="0"/>
              <a:t>Y8 – Work Shadowing</a:t>
            </a:r>
          </a:p>
          <a:p>
            <a:pPr marL="285750" indent="-285750">
              <a:buFont typeface="Arial" panose="020B0604020202020204" pitchFamily="34" charset="0"/>
              <a:buChar char="•"/>
            </a:pPr>
            <a:r>
              <a:rPr lang="en-GB" sz="3200" dirty="0"/>
              <a:t>Y9 – Careers Networking Event</a:t>
            </a:r>
          </a:p>
          <a:p>
            <a:pPr marL="285750" indent="-285750">
              <a:buFont typeface="Arial" panose="020B0604020202020204" pitchFamily="34" charset="0"/>
              <a:buChar char="•"/>
            </a:pPr>
            <a:r>
              <a:rPr lang="en-GB" sz="3200" dirty="0"/>
              <a:t>Y10 – </a:t>
            </a:r>
            <a:r>
              <a:rPr lang="en-GB" sz="3200" b="1" dirty="0"/>
              <a:t>Work Experience</a:t>
            </a:r>
          </a:p>
          <a:p>
            <a:pPr marL="285750" indent="-285750">
              <a:buFont typeface="Arial" panose="020B0604020202020204" pitchFamily="34" charset="0"/>
              <a:buChar char="•"/>
            </a:pPr>
            <a:r>
              <a:rPr lang="en-GB" sz="3200" dirty="0"/>
              <a:t>Y11 – Post 16-Options</a:t>
            </a:r>
          </a:p>
          <a:p>
            <a:pPr marL="285750" indent="-285750">
              <a:buFont typeface="Arial" panose="020B0604020202020204" pitchFamily="34" charset="0"/>
              <a:buChar char="•"/>
            </a:pPr>
            <a:endParaRPr lang="en-GB" sz="3200" dirty="0"/>
          </a:p>
          <a:p>
            <a:pPr marL="285750" indent="-285750">
              <a:buFont typeface="Arial" panose="020B0604020202020204" pitchFamily="34" charset="0"/>
              <a:buChar char="•"/>
            </a:pPr>
            <a:endParaRPr lang="en-GB" sz="3200" dirty="0"/>
          </a:p>
          <a:p>
            <a:pPr marL="571500" indent="-571500" algn="l">
              <a:buFont typeface="Arial" panose="020B0604020202020204" pitchFamily="34" charset="0"/>
              <a:buChar char="•"/>
            </a:pPr>
            <a:endParaRPr lang="en-GB" sz="3200" i="0" dirty="0">
              <a:effectLst/>
              <a:latin typeface="Gotham"/>
            </a:endParaRPr>
          </a:p>
          <a:p>
            <a:pPr marL="571500" indent="-571500" algn="l">
              <a:buFont typeface="Arial" panose="020B0604020202020204" pitchFamily="34" charset="0"/>
              <a:buChar char="•"/>
            </a:pPr>
            <a:endParaRPr lang="en-GB" sz="3200" i="0" dirty="0">
              <a:effectLst/>
              <a:latin typeface="Gotham"/>
            </a:endParaRPr>
          </a:p>
          <a:p>
            <a:pPr algn="l"/>
            <a:endParaRPr lang="en-GB" sz="3600" b="0" i="0" dirty="0">
              <a:effectLst/>
              <a:latin typeface="Gotham"/>
            </a:endParaRPr>
          </a:p>
        </p:txBody>
      </p:sp>
      <p:pic>
        <p:nvPicPr>
          <p:cNvPr id="3" name="Picture 2">
            <a:extLst>
              <a:ext uri="{FF2B5EF4-FFF2-40B4-BE49-F238E27FC236}">
                <a16:creationId xmlns:a16="http://schemas.microsoft.com/office/drawing/2014/main" id="{E5C2ECA3-2EEC-6E3E-6673-B624A1A3B6AB}"/>
              </a:ext>
            </a:extLst>
          </p:cNvPr>
          <p:cNvPicPr>
            <a:picLocks noChangeAspect="1"/>
          </p:cNvPicPr>
          <p:nvPr/>
        </p:nvPicPr>
        <p:blipFill>
          <a:blip r:embed="rId5"/>
          <a:stretch>
            <a:fillRect/>
          </a:stretch>
        </p:blipFill>
        <p:spPr>
          <a:xfrm>
            <a:off x="8877388" y="1114469"/>
            <a:ext cx="2514787" cy="1501458"/>
          </a:xfrm>
          <a:prstGeom prst="rect">
            <a:avLst/>
          </a:prstGeom>
        </p:spPr>
      </p:pic>
    </p:spTree>
    <p:extLst>
      <p:ext uri="{BB962C8B-B14F-4D97-AF65-F5344CB8AC3E}">
        <p14:creationId xmlns:p14="http://schemas.microsoft.com/office/powerpoint/2010/main" val="28257959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8">
                                            <p:txEl>
                                              <p:pRg st="0" end="0"/>
                                            </p:txEl>
                                          </p:spTgt>
                                        </p:tgtEl>
                                        <p:attrNameLst>
                                          <p:attrName>style.visibility</p:attrName>
                                        </p:attrNameLst>
                                      </p:cBhvr>
                                      <p:to>
                                        <p:strVal val="visible"/>
                                      </p:to>
                                    </p:set>
                                    <p:anim calcmode="lin" valueType="num">
                                      <p:cBhvr additive="base">
                                        <p:cTn id="12" dur="5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8">
                                            <p:txEl>
                                              <p:pRg st="0" end="0"/>
                                            </p:txEl>
                                          </p:spTgt>
                                        </p:tgtEl>
                                        <p:attrNameLst>
                                          <p:attrName>ppt_y</p:attrName>
                                        </p:attrNameLst>
                                      </p:cBhvr>
                                      <p:tavLst>
                                        <p:tav tm="0">
                                          <p:val>
                                            <p:strVal val="1+#ppt_h/2"/>
                                          </p:val>
                                        </p:tav>
                                        <p:tav tm="100000">
                                          <p:val>
                                            <p:strVal val="#ppt_y"/>
                                          </p:val>
                                        </p:tav>
                                      </p:tavLst>
                                    </p:anim>
                                  </p:childTnLst>
                                </p:cTn>
                              </p:par>
                              <p:par>
                                <p:cTn id="14" presetID="2" presetClass="entr" presetSubtype="4" fill="hold" nodeType="withEffect">
                                  <p:stCondLst>
                                    <p:cond delay="0"/>
                                  </p:stCondLst>
                                  <p:childTnLst>
                                    <p:set>
                                      <p:cBhvr>
                                        <p:cTn id="15" dur="1" fill="hold">
                                          <p:stCondLst>
                                            <p:cond delay="0"/>
                                          </p:stCondLst>
                                        </p:cTn>
                                        <p:tgtEl>
                                          <p:spTgt spid="8">
                                            <p:txEl>
                                              <p:pRg st="1" end="1"/>
                                            </p:txEl>
                                          </p:spTgt>
                                        </p:tgtEl>
                                        <p:attrNameLst>
                                          <p:attrName>style.visibility</p:attrName>
                                        </p:attrNameLst>
                                      </p:cBhvr>
                                      <p:to>
                                        <p:strVal val="visible"/>
                                      </p:to>
                                    </p:set>
                                    <p:anim calcmode="lin" valueType="num">
                                      <p:cBhvr additive="base">
                                        <p:cTn id="16" dur="500" fill="hold"/>
                                        <p:tgtEl>
                                          <p:spTgt spid="8">
                                            <p:txEl>
                                              <p:pRg st="1" end="1"/>
                                            </p:txEl>
                                          </p:spTgt>
                                        </p:tgtEl>
                                        <p:attrNameLst>
                                          <p:attrName>ppt_x</p:attrName>
                                        </p:attrNameLst>
                                      </p:cBhvr>
                                      <p:tavLst>
                                        <p:tav tm="0">
                                          <p:val>
                                            <p:strVal val="#ppt_x"/>
                                          </p:val>
                                        </p:tav>
                                        <p:tav tm="100000">
                                          <p:val>
                                            <p:strVal val="#ppt_x"/>
                                          </p:val>
                                        </p:tav>
                                      </p:tavLst>
                                    </p:anim>
                                    <p:anim calcmode="lin" valueType="num">
                                      <p:cBhvr additive="base">
                                        <p:cTn id="17" dur="500" fill="hold"/>
                                        <p:tgtEl>
                                          <p:spTgt spid="8">
                                            <p:txEl>
                                              <p:pRg st="1" end="1"/>
                                            </p:txEl>
                                          </p:spTgt>
                                        </p:tgtEl>
                                        <p:attrNameLst>
                                          <p:attrName>ppt_y</p:attrName>
                                        </p:attrNameLst>
                                      </p:cBhvr>
                                      <p:tavLst>
                                        <p:tav tm="0">
                                          <p:val>
                                            <p:strVal val="1+#ppt_h/2"/>
                                          </p:val>
                                        </p:tav>
                                        <p:tav tm="100000">
                                          <p:val>
                                            <p:strVal val="#ppt_y"/>
                                          </p:val>
                                        </p:tav>
                                      </p:tavLst>
                                    </p:anim>
                                  </p:childTnLst>
                                </p:cTn>
                              </p:par>
                              <p:par>
                                <p:cTn id="18" presetID="2" presetClass="entr" presetSubtype="4" fill="hold" nodeType="withEffect">
                                  <p:stCondLst>
                                    <p:cond delay="0"/>
                                  </p:stCondLst>
                                  <p:childTnLst>
                                    <p:set>
                                      <p:cBhvr>
                                        <p:cTn id="19" dur="1" fill="hold">
                                          <p:stCondLst>
                                            <p:cond delay="0"/>
                                          </p:stCondLst>
                                        </p:cTn>
                                        <p:tgtEl>
                                          <p:spTgt spid="8">
                                            <p:txEl>
                                              <p:pRg st="2" end="2"/>
                                            </p:txEl>
                                          </p:spTgt>
                                        </p:tgtEl>
                                        <p:attrNameLst>
                                          <p:attrName>style.visibility</p:attrName>
                                        </p:attrNameLst>
                                      </p:cBhvr>
                                      <p:to>
                                        <p:strVal val="visible"/>
                                      </p:to>
                                    </p:set>
                                    <p:anim calcmode="lin" valueType="num">
                                      <p:cBhvr additive="base">
                                        <p:cTn id="20" dur="500" fill="hold"/>
                                        <p:tgtEl>
                                          <p:spTgt spid="8">
                                            <p:txEl>
                                              <p:pRg st="2" end="2"/>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8">
                                            <p:txEl>
                                              <p:pRg st="2" end="2"/>
                                            </p:txEl>
                                          </p:spTgt>
                                        </p:tgtEl>
                                        <p:attrNameLst>
                                          <p:attrName>ppt_y</p:attrName>
                                        </p:attrNameLst>
                                      </p:cBhvr>
                                      <p:tavLst>
                                        <p:tav tm="0">
                                          <p:val>
                                            <p:strVal val="1+#ppt_h/2"/>
                                          </p:val>
                                        </p:tav>
                                        <p:tav tm="100000">
                                          <p:val>
                                            <p:strVal val="#ppt_y"/>
                                          </p:val>
                                        </p:tav>
                                      </p:tavLst>
                                    </p:anim>
                                  </p:childTnLst>
                                </p:cTn>
                              </p:par>
                              <p:par>
                                <p:cTn id="22" presetID="2" presetClass="entr" presetSubtype="4" fill="hold" nodeType="withEffect">
                                  <p:stCondLst>
                                    <p:cond delay="0"/>
                                  </p:stCondLst>
                                  <p:childTnLst>
                                    <p:set>
                                      <p:cBhvr>
                                        <p:cTn id="23" dur="1" fill="hold">
                                          <p:stCondLst>
                                            <p:cond delay="0"/>
                                          </p:stCondLst>
                                        </p:cTn>
                                        <p:tgtEl>
                                          <p:spTgt spid="8">
                                            <p:txEl>
                                              <p:pRg st="3" end="3"/>
                                            </p:txEl>
                                          </p:spTgt>
                                        </p:tgtEl>
                                        <p:attrNameLst>
                                          <p:attrName>style.visibility</p:attrName>
                                        </p:attrNameLst>
                                      </p:cBhvr>
                                      <p:to>
                                        <p:strVal val="visible"/>
                                      </p:to>
                                    </p:set>
                                    <p:anim calcmode="lin" valueType="num">
                                      <p:cBhvr additive="base">
                                        <p:cTn id="24" dur="500" fill="hold"/>
                                        <p:tgtEl>
                                          <p:spTgt spid="8">
                                            <p:txEl>
                                              <p:pRg st="3" end="3"/>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8">
                                            <p:txEl>
                                              <p:pRg st="3" end="3"/>
                                            </p:txEl>
                                          </p:spTgt>
                                        </p:tgtEl>
                                        <p:attrNameLst>
                                          <p:attrName>ppt_y</p:attrName>
                                        </p:attrNameLst>
                                      </p:cBhvr>
                                      <p:tavLst>
                                        <p:tav tm="0">
                                          <p:val>
                                            <p:strVal val="1+#ppt_h/2"/>
                                          </p:val>
                                        </p:tav>
                                        <p:tav tm="100000">
                                          <p:val>
                                            <p:strVal val="#ppt_y"/>
                                          </p:val>
                                        </p:tav>
                                      </p:tavLst>
                                    </p:anim>
                                  </p:childTnLst>
                                </p:cTn>
                              </p:par>
                              <p:par>
                                <p:cTn id="26" presetID="2" presetClass="entr" presetSubtype="4" fill="hold" nodeType="withEffect">
                                  <p:stCondLst>
                                    <p:cond delay="0"/>
                                  </p:stCondLst>
                                  <p:childTnLst>
                                    <p:set>
                                      <p:cBhvr>
                                        <p:cTn id="27" dur="1" fill="hold">
                                          <p:stCondLst>
                                            <p:cond delay="0"/>
                                          </p:stCondLst>
                                        </p:cTn>
                                        <p:tgtEl>
                                          <p:spTgt spid="8">
                                            <p:txEl>
                                              <p:pRg st="4" end="4"/>
                                            </p:txEl>
                                          </p:spTgt>
                                        </p:tgtEl>
                                        <p:attrNameLst>
                                          <p:attrName>style.visibility</p:attrName>
                                        </p:attrNameLst>
                                      </p:cBhvr>
                                      <p:to>
                                        <p:strVal val="visible"/>
                                      </p:to>
                                    </p:set>
                                    <p:anim calcmode="lin" valueType="num">
                                      <p:cBhvr additive="base">
                                        <p:cTn id="28" dur="500" fill="hold"/>
                                        <p:tgtEl>
                                          <p:spTgt spid="8">
                                            <p:txEl>
                                              <p:pRg st="4" end="4"/>
                                            </p:txEl>
                                          </p:spTgt>
                                        </p:tgtEl>
                                        <p:attrNameLst>
                                          <p:attrName>ppt_x</p:attrName>
                                        </p:attrNameLst>
                                      </p:cBhvr>
                                      <p:tavLst>
                                        <p:tav tm="0">
                                          <p:val>
                                            <p:strVal val="#ppt_x"/>
                                          </p:val>
                                        </p:tav>
                                        <p:tav tm="100000">
                                          <p:val>
                                            <p:strVal val="#ppt_x"/>
                                          </p:val>
                                        </p:tav>
                                      </p:tavLst>
                                    </p:anim>
                                    <p:anim calcmode="lin" valueType="num">
                                      <p:cBhvr additive="base">
                                        <p:cTn id="29" dur="500" fill="hold"/>
                                        <p:tgtEl>
                                          <p:spTgt spid="8">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Image result for paper background">
            <a:extLst>
              <a:ext uri="{FF2B5EF4-FFF2-40B4-BE49-F238E27FC236}">
                <a16:creationId xmlns:a16="http://schemas.microsoft.com/office/drawing/2014/main" id="{D6ADB6E0-863E-4EB1-8688-3087A3ED3B0B}"/>
              </a:ext>
            </a:extLst>
          </p:cNvPr>
          <p:cNvPicPr>
            <a:picLocks noChangeAspect="1" noChangeArrowheads="1"/>
          </p:cNvPicPr>
          <p:nvPr/>
        </p:nvPicPr>
        <p:blipFill>
          <a:blip r:embed="rId3">
            <a:alphaModFix amt="35000"/>
            <a:extLst>
              <a:ext uri="{28A0092B-C50C-407E-A947-70E740481C1C}">
                <a14:useLocalDpi xmlns:a14="http://schemas.microsoft.com/office/drawing/2010/main" val="0"/>
              </a:ext>
            </a:extLst>
          </a:blip>
          <a:srcRect/>
          <a:stretch>
            <a:fillRect/>
          </a:stretch>
        </p:blipFill>
        <p:spPr bwMode="auto">
          <a:xfrm>
            <a:off x="-81606" y="415366"/>
            <a:ext cx="11999176" cy="6903968"/>
          </a:xfrm>
          <a:prstGeom prst="rect">
            <a:avLst/>
          </a:prstGeom>
          <a:noFill/>
          <a:extLst>
            <a:ext uri="{909E8E84-426E-40DD-AFC4-6F175D3DCCD1}">
              <a14:hiddenFill xmlns:a14="http://schemas.microsoft.com/office/drawing/2010/main">
                <a:solidFill>
                  <a:srgbClr val="FFFFFF"/>
                </a:solidFill>
              </a14:hiddenFill>
            </a:ext>
          </a:extLst>
        </p:spPr>
      </p:pic>
      <p:sp>
        <p:nvSpPr>
          <p:cNvPr id="31" name="Flowchart: Document 30">
            <a:extLst>
              <a:ext uri="{FF2B5EF4-FFF2-40B4-BE49-F238E27FC236}">
                <a16:creationId xmlns:a16="http://schemas.microsoft.com/office/drawing/2014/main" id="{3D5D05D9-63B9-4376-8387-06D25405B669}"/>
              </a:ext>
            </a:extLst>
          </p:cNvPr>
          <p:cNvSpPr/>
          <p:nvPr/>
        </p:nvSpPr>
        <p:spPr>
          <a:xfrm rot="5400000" flipH="1">
            <a:off x="8260503" y="3471067"/>
            <a:ext cx="7317258" cy="545735"/>
          </a:xfrm>
          <a:prstGeom prst="flowChartDocument">
            <a:avLst/>
          </a:prstGeom>
          <a:solidFill>
            <a:srgbClr val="92D050"/>
          </a:soli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 name="Flowchart: Document 5"/>
          <p:cNvSpPr/>
          <p:nvPr/>
        </p:nvSpPr>
        <p:spPr>
          <a:xfrm>
            <a:off x="-17179" y="1"/>
            <a:ext cx="12217185" cy="1077266"/>
          </a:xfrm>
          <a:prstGeom prst="flowChartDocument">
            <a:avLst/>
          </a:prstGeom>
          <a:solidFill>
            <a:srgbClr val="20AF7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p:cNvSpPr txBox="1"/>
          <p:nvPr/>
        </p:nvSpPr>
        <p:spPr>
          <a:xfrm>
            <a:off x="232692" y="85306"/>
            <a:ext cx="11959307" cy="769441"/>
          </a:xfrm>
          <a:prstGeom prst="rect">
            <a:avLst/>
          </a:prstGeom>
          <a:noFill/>
        </p:spPr>
        <p:txBody>
          <a:bodyPr wrap="square" rtlCol="0">
            <a:spAutoFit/>
          </a:bodyPr>
          <a:lstStyle/>
          <a:p>
            <a:r>
              <a:rPr lang="en-GB" sz="4400" dirty="0">
                <a:solidFill>
                  <a:schemeClr val="bg1"/>
                </a:solidFill>
                <a:effectLst>
                  <a:outerShdw blurRad="38100" dist="38100" dir="2700000" algn="tl">
                    <a:srgbClr val="000000">
                      <a:alpha val="43137"/>
                    </a:srgbClr>
                  </a:outerShdw>
                </a:effectLst>
                <a:latin typeface="Berlin Sans FB" panose="020E0602020502020306" pitchFamily="34" charset="0"/>
              </a:rPr>
              <a:t>Careers</a:t>
            </a:r>
            <a:endParaRPr lang="en-GB" sz="4400" i="1" dirty="0">
              <a:solidFill>
                <a:schemeClr val="bg1"/>
              </a:solidFill>
              <a:effectLst>
                <a:outerShdw blurRad="38100" dist="38100" dir="2700000" algn="tl">
                  <a:srgbClr val="000000">
                    <a:alpha val="43137"/>
                  </a:srgbClr>
                </a:outerShdw>
              </a:effectLst>
              <a:latin typeface="Berlin Sans FB" panose="020E0602020502020306" pitchFamily="34" charset="0"/>
            </a:endParaRPr>
          </a:p>
        </p:txBody>
      </p:sp>
      <p:sp>
        <p:nvSpPr>
          <p:cNvPr id="8" name="TextBox 7">
            <a:extLst>
              <a:ext uri="{FF2B5EF4-FFF2-40B4-BE49-F238E27FC236}">
                <a16:creationId xmlns:a16="http://schemas.microsoft.com/office/drawing/2014/main" id="{DD8D18C6-02A9-5967-696D-C7CFA04655D5}"/>
              </a:ext>
            </a:extLst>
          </p:cNvPr>
          <p:cNvSpPr txBox="1"/>
          <p:nvPr/>
        </p:nvSpPr>
        <p:spPr>
          <a:xfrm>
            <a:off x="1071662" y="1403241"/>
            <a:ext cx="9692640" cy="4616648"/>
          </a:xfrm>
          <a:prstGeom prst="rect">
            <a:avLst/>
          </a:prstGeom>
          <a:noFill/>
        </p:spPr>
        <p:txBody>
          <a:bodyPr wrap="square" rtlCol="0">
            <a:spAutoFit/>
          </a:bodyPr>
          <a:lstStyle/>
          <a:p>
            <a:pPr algn="ctr"/>
            <a:r>
              <a:rPr lang="en-GB" sz="5400" b="1" i="0" dirty="0">
                <a:effectLst/>
                <a:latin typeface="Gotham"/>
              </a:rPr>
              <a:t>Y10 Work Experience</a:t>
            </a:r>
          </a:p>
          <a:p>
            <a:pPr algn="l"/>
            <a:endParaRPr lang="en-GB" sz="5400" b="1" dirty="0">
              <a:latin typeface="Gotham"/>
            </a:endParaRPr>
          </a:p>
          <a:p>
            <a:pPr algn="ctr"/>
            <a:r>
              <a:rPr lang="en-GB" sz="5400" b="1" dirty="0">
                <a:latin typeface="Gotham"/>
              </a:rPr>
              <a:t>Monday 5</a:t>
            </a:r>
            <a:r>
              <a:rPr lang="en-GB" sz="5400" b="1" baseline="30000" dirty="0">
                <a:latin typeface="Gotham"/>
              </a:rPr>
              <a:t>th</a:t>
            </a:r>
            <a:r>
              <a:rPr lang="en-GB" sz="5400" b="1" dirty="0">
                <a:latin typeface="Gotham"/>
              </a:rPr>
              <a:t> – Friday 9</a:t>
            </a:r>
            <a:r>
              <a:rPr lang="en-GB" sz="5400" b="1" baseline="30000" dirty="0">
                <a:latin typeface="Gotham"/>
              </a:rPr>
              <a:t>th</a:t>
            </a:r>
            <a:r>
              <a:rPr lang="en-GB" sz="5400" b="1" dirty="0">
                <a:latin typeface="Gotham"/>
              </a:rPr>
              <a:t> July</a:t>
            </a:r>
            <a:endParaRPr lang="en-GB" sz="5400" dirty="0"/>
          </a:p>
          <a:p>
            <a:pPr marL="285750" indent="-285750">
              <a:buFont typeface="Arial" panose="020B0604020202020204" pitchFamily="34" charset="0"/>
              <a:buChar char="•"/>
            </a:pPr>
            <a:endParaRPr lang="en-GB" sz="3200" dirty="0"/>
          </a:p>
          <a:p>
            <a:pPr marL="571500" indent="-571500" algn="l">
              <a:buFont typeface="Arial" panose="020B0604020202020204" pitchFamily="34" charset="0"/>
              <a:buChar char="•"/>
            </a:pPr>
            <a:endParaRPr lang="en-GB" sz="3200" i="0" dirty="0">
              <a:effectLst/>
              <a:latin typeface="Gotham"/>
            </a:endParaRPr>
          </a:p>
          <a:p>
            <a:pPr marL="571500" indent="-571500" algn="l">
              <a:buFont typeface="Arial" panose="020B0604020202020204" pitchFamily="34" charset="0"/>
              <a:buChar char="•"/>
            </a:pPr>
            <a:endParaRPr lang="en-GB" sz="3200" i="0" dirty="0">
              <a:effectLst/>
              <a:latin typeface="Gotham"/>
            </a:endParaRPr>
          </a:p>
          <a:p>
            <a:pPr algn="l"/>
            <a:endParaRPr lang="en-GB" sz="3600" b="0" i="0" dirty="0">
              <a:effectLst/>
              <a:latin typeface="Gotham"/>
            </a:endParaRPr>
          </a:p>
        </p:txBody>
      </p:sp>
      <p:pic>
        <p:nvPicPr>
          <p:cNvPr id="3" name="Picture 2">
            <a:extLst>
              <a:ext uri="{FF2B5EF4-FFF2-40B4-BE49-F238E27FC236}">
                <a16:creationId xmlns:a16="http://schemas.microsoft.com/office/drawing/2014/main" id="{E5C2ECA3-2EEC-6E3E-6673-B624A1A3B6AB}"/>
              </a:ext>
            </a:extLst>
          </p:cNvPr>
          <p:cNvPicPr>
            <a:picLocks noChangeAspect="1"/>
          </p:cNvPicPr>
          <p:nvPr/>
        </p:nvPicPr>
        <p:blipFill>
          <a:blip r:embed="rId4"/>
          <a:stretch>
            <a:fillRect/>
          </a:stretch>
        </p:blipFill>
        <p:spPr>
          <a:xfrm>
            <a:off x="157155" y="5550411"/>
            <a:ext cx="1572656" cy="938957"/>
          </a:xfrm>
          <a:prstGeom prst="rect">
            <a:avLst/>
          </a:prstGeom>
        </p:spPr>
      </p:pic>
      <p:pic>
        <p:nvPicPr>
          <p:cNvPr id="2" name="Picture 1">
            <a:extLst>
              <a:ext uri="{FF2B5EF4-FFF2-40B4-BE49-F238E27FC236}">
                <a16:creationId xmlns:a16="http://schemas.microsoft.com/office/drawing/2014/main" id="{7E1E4FF1-701F-4540-F3BD-FA03553462B3}"/>
              </a:ext>
            </a:extLst>
          </p:cNvPr>
          <p:cNvPicPr>
            <a:picLocks noChangeAspect="1"/>
          </p:cNvPicPr>
          <p:nvPr/>
        </p:nvPicPr>
        <p:blipFill>
          <a:blip r:embed="rId5"/>
          <a:stretch>
            <a:fillRect/>
          </a:stretch>
        </p:blipFill>
        <p:spPr>
          <a:xfrm>
            <a:off x="2994855" y="4440843"/>
            <a:ext cx="5889246" cy="2219136"/>
          </a:xfrm>
          <a:prstGeom prst="rect">
            <a:avLst/>
          </a:prstGeom>
        </p:spPr>
      </p:pic>
    </p:spTree>
    <p:extLst>
      <p:ext uri="{BB962C8B-B14F-4D97-AF65-F5344CB8AC3E}">
        <p14:creationId xmlns:p14="http://schemas.microsoft.com/office/powerpoint/2010/main" val="40886616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Image result for paper background">
            <a:extLst>
              <a:ext uri="{FF2B5EF4-FFF2-40B4-BE49-F238E27FC236}">
                <a16:creationId xmlns:a16="http://schemas.microsoft.com/office/drawing/2014/main" id="{D6ADB6E0-863E-4EB1-8688-3087A3ED3B0B}"/>
              </a:ext>
            </a:extLst>
          </p:cNvPr>
          <p:cNvPicPr>
            <a:picLocks noChangeAspect="1" noChangeArrowheads="1"/>
          </p:cNvPicPr>
          <p:nvPr/>
        </p:nvPicPr>
        <p:blipFill>
          <a:blip r:embed="rId3">
            <a:alphaModFix amt="35000"/>
            <a:extLst>
              <a:ext uri="{28A0092B-C50C-407E-A947-70E740481C1C}">
                <a14:useLocalDpi xmlns:a14="http://schemas.microsoft.com/office/drawing/2010/main" val="0"/>
              </a:ext>
            </a:extLst>
          </a:blip>
          <a:srcRect/>
          <a:stretch>
            <a:fillRect/>
          </a:stretch>
        </p:blipFill>
        <p:spPr bwMode="auto">
          <a:xfrm>
            <a:off x="-81606" y="415366"/>
            <a:ext cx="11999176" cy="6442634"/>
          </a:xfrm>
          <a:prstGeom prst="rect">
            <a:avLst/>
          </a:prstGeom>
          <a:noFill/>
          <a:extLst>
            <a:ext uri="{909E8E84-426E-40DD-AFC4-6F175D3DCCD1}">
              <a14:hiddenFill xmlns:a14="http://schemas.microsoft.com/office/drawing/2010/main">
                <a:solidFill>
                  <a:srgbClr val="FFFFFF"/>
                </a:solidFill>
              </a14:hiddenFill>
            </a:ext>
          </a:extLst>
        </p:spPr>
      </p:pic>
      <p:sp>
        <p:nvSpPr>
          <p:cNvPr id="31" name="Flowchart: Document 30">
            <a:extLst>
              <a:ext uri="{FF2B5EF4-FFF2-40B4-BE49-F238E27FC236}">
                <a16:creationId xmlns:a16="http://schemas.microsoft.com/office/drawing/2014/main" id="{3D5D05D9-63B9-4376-8387-06D25405B669}"/>
              </a:ext>
            </a:extLst>
          </p:cNvPr>
          <p:cNvSpPr/>
          <p:nvPr/>
        </p:nvSpPr>
        <p:spPr>
          <a:xfrm rot="5400000" flipH="1">
            <a:off x="8260503" y="3471067"/>
            <a:ext cx="7317258" cy="545735"/>
          </a:xfrm>
          <a:prstGeom prst="flowChartDocument">
            <a:avLst/>
          </a:prstGeom>
          <a:solidFill>
            <a:srgbClr val="92D050"/>
          </a:soli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 name="Flowchart: Document 5"/>
          <p:cNvSpPr/>
          <p:nvPr/>
        </p:nvSpPr>
        <p:spPr>
          <a:xfrm>
            <a:off x="-17179" y="1"/>
            <a:ext cx="12217185" cy="1077266"/>
          </a:xfrm>
          <a:prstGeom prst="flowChartDocument">
            <a:avLst/>
          </a:prstGeom>
          <a:solidFill>
            <a:srgbClr val="20AF7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p:cNvSpPr txBox="1"/>
          <p:nvPr/>
        </p:nvSpPr>
        <p:spPr>
          <a:xfrm>
            <a:off x="232692" y="85306"/>
            <a:ext cx="11959307" cy="769441"/>
          </a:xfrm>
          <a:prstGeom prst="rect">
            <a:avLst/>
          </a:prstGeom>
          <a:noFill/>
        </p:spPr>
        <p:txBody>
          <a:bodyPr wrap="square" rtlCol="0">
            <a:spAutoFit/>
          </a:bodyPr>
          <a:lstStyle/>
          <a:p>
            <a:r>
              <a:rPr lang="en-GB" sz="4400" dirty="0">
                <a:solidFill>
                  <a:schemeClr val="bg1"/>
                </a:solidFill>
                <a:effectLst>
                  <a:outerShdw blurRad="38100" dist="38100" dir="2700000" algn="tl">
                    <a:srgbClr val="000000">
                      <a:alpha val="43137"/>
                    </a:srgbClr>
                  </a:outerShdw>
                </a:effectLst>
                <a:latin typeface="Berlin Sans FB" panose="020E0602020502020306" pitchFamily="34" charset="0"/>
              </a:rPr>
              <a:t>Year 10 Work Experience</a:t>
            </a:r>
            <a:endParaRPr lang="en-GB" sz="4400" i="1" dirty="0">
              <a:solidFill>
                <a:schemeClr val="bg1"/>
              </a:solidFill>
              <a:effectLst>
                <a:outerShdw blurRad="38100" dist="38100" dir="2700000" algn="tl">
                  <a:srgbClr val="000000">
                    <a:alpha val="43137"/>
                  </a:srgbClr>
                </a:outerShdw>
              </a:effectLst>
              <a:latin typeface="Berlin Sans FB" panose="020E0602020502020306" pitchFamily="34" charset="0"/>
            </a:endParaRPr>
          </a:p>
        </p:txBody>
      </p:sp>
      <p:sp>
        <p:nvSpPr>
          <p:cNvPr id="8" name="TextBox 7">
            <a:extLst>
              <a:ext uri="{FF2B5EF4-FFF2-40B4-BE49-F238E27FC236}">
                <a16:creationId xmlns:a16="http://schemas.microsoft.com/office/drawing/2014/main" id="{DD8D18C6-02A9-5967-696D-C7CFA04655D5}"/>
              </a:ext>
            </a:extLst>
          </p:cNvPr>
          <p:cNvSpPr txBox="1"/>
          <p:nvPr/>
        </p:nvSpPr>
        <p:spPr>
          <a:xfrm>
            <a:off x="174063" y="1077267"/>
            <a:ext cx="11584799" cy="8525411"/>
          </a:xfrm>
          <a:prstGeom prst="rect">
            <a:avLst/>
          </a:prstGeom>
          <a:noFill/>
        </p:spPr>
        <p:txBody>
          <a:bodyPr wrap="square" rtlCol="0">
            <a:spAutoFit/>
          </a:bodyPr>
          <a:lstStyle/>
          <a:p>
            <a:r>
              <a:rPr lang="en-GB" sz="3200" b="1" dirty="0">
                <a:latin typeface="Gotham"/>
              </a:rPr>
              <a:t>Monday 5</a:t>
            </a:r>
            <a:r>
              <a:rPr lang="en-GB" sz="3200" b="1" baseline="30000" dirty="0">
                <a:latin typeface="Gotham"/>
              </a:rPr>
              <a:t>th</a:t>
            </a:r>
            <a:r>
              <a:rPr lang="en-GB" sz="3200" b="1" dirty="0">
                <a:latin typeface="Gotham"/>
              </a:rPr>
              <a:t> – Friday 9</a:t>
            </a:r>
            <a:r>
              <a:rPr lang="en-GB" sz="3200" b="1" baseline="30000" dirty="0">
                <a:latin typeface="Gotham"/>
              </a:rPr>
              <a:t>th</a:t>
            </a:r>
            <a:r>
              <a:rPr lang="en-GB" sz="3200" b="1" dirty="0">
                <a:latin typeface="Gotham"/>
              </a:rPr>
              <a:t> July</a:t>
            </a:r>
            <a:endParaRPr lang="en-GB" sz="3200" dirty="0"/>
          </a:p>
          <a:p>
            <a:endParaRPr lang="en-GB" sz="3200" b="1" dirty="0">
              <a:latin typeface="Gotham"/>
            </a:endParaRPr>
          </a:p>
          <a:p>
            <a:pPr marL="285750" indent="-285750">
              <a:buFont typeface="Arial" panose="020B0604020202020204" pitchFamily="34" charset="0"/>
              <a:buChar char="•"/>
            </a:pPr>
            <a:r>
              <a:rPr lang="en-GB" sz="3200" dirty="0"/>
              <a:t>You will not come to school on these 5 days and instead you will take part in </a:t>
            </a:r>
            <a:r>
              <a:rPr lang="en-GB" sz="3200" b="1" dirty="0"/>
              <a:t>work experience </a:t>
            </a:r>
            <a:r>
              <a:rPr lang="en-GB" sz="3200" dirty="0"/>
              <a:t>to gain an insight into a workplace.</a:t>
            </a:r>
            <a:br>
              <a:rPr lang="en-GB" sz="3200" dirty="0"/>
            </a:br>
            <a:endParaRPr lang="en-GB" sz="3200" dirty="0"/>
          </a:p>
          <a:p>
            <a:pPr marL="285750" indent="-285750">
              <a:buFont typeface="Arial" panose="020B0604020202020204" pitchFamily="34" charset="0"/>
              <a:buChar char="•"/>
            </a:pPr>
            <a:r>
              <a:rPr lang="en-GB" sz="3200" b="1" dirty="0"/>
              <a:t>You will need to organise </a:t>
            </a:r>
            <a:r>
              <a:rPr lang="en-GB" sz="3200" dirty="0"/>
              <a:t>your 5 day placement with an employer of your choice. </a:t>
            </a:r>
            <a:br>
              <a:rPr lang="en-GB" sz="3200" dirty="0"/>
            </a:br>
            <a:endParaRPr lang="en-GB" sz="3200" dirty="0"/>
          </a:p>
          <a:p>
            <a:pPr marL="285750" indent="-285750">
              <a:buFont typeface="Arial" panose="020B0604020202020204" pitchFamily="34" charset="0"/>
              <a:buChar char="•"/>
            </a:pPr>
            <a:r>
              <a:rPr lang="en-GB" sz="3200" dirty="0"/>
              <a:t>Afterwards, you will </a:t>
            </a:r>
            <a:r>
              <a:rPr lang="en-GB" sz="3200" b="1" dirty="0"/>
              <a:t>complete a reflection and evaluation </a:t>
            </a:r>
            <a:r>
              <a:rPr lang="en-GB" sz="3200" dirty="0"/>
              <a:t>based on your experience and consider how this has shaped your future choices.</a:t>
            </a:r>
          </a:p>
          <a:p>
            <a:pPr marL="285750" indent="-285750">
              <a:buFont typeface="Arial" panose="020B0604020202020204" pitchFamily="34" charset="0"/>
              <a:buChar char="•"/>
            </a:pPr>
            <a:endParaRPr lang="en-GB" sz="3200" dirty="0"/>
          </a:p>
          <a:p>
            <a:pPr marL="285750" indent="-285750">
              <a:buFont typeface="Arial" panose="020B0604020202020204" pitchFamily="34" charset="0"/>
              <a:buChar char="•"/>
            </a:pPr>
            <a:endParaRPr lang="en-GB" sz="3200" dirty="0"/>
          </a:p>
          <a:p>
            <a:pPr marL="285750" indent="-285750">
              <a:buFont typeface="Arial" panose="020B0604020202020204" pitchFamily="34" charset="0"/>
              <a:buChar char="•"/>
            </a:pPr>
            <a:endParaRPr lang="en-GB" sz="3200" dirty="0"/>
          </a:p>
          <a:p>
            <a:pPr marL="571500" indent="-571500" algn="l">
              <a:buFont typeface="Arial" panose="020B0604020202020204" pitchFamily="34" charset="0"/>
              <a:buChar char="•"/>
            </a:pPr>
            <a:endParaRPr lang="en-GB" sz="3200" i="0" dirty="0">
              <a:effectLst/>
              <a:latin typeface="Gotham"/>
            </a:endParaRPr>
          </a:p>
          <a:p>
            <a:pPr marL="571500" indent="-571500" algn="l">
              <a:buFont typeface="Arial" panose="020B0604020202020204" pitchFamily="34" charset="0"/>
              <a:buChar char="•"/>
            </a:pPr>
            <a:endParaRPr lang="en-GB" sz="3200" i="0" dirty="0">
              <a:effectLst/>
              <a:latin typeface="Gotham"/>
            </a:endParaRPr>
          </a:p>
          <a:p>
            <a:pPr algn="l"/>
            <a:endParaRPr lang="en-GB" sz="3600" b="0" i="0" dirty="0">
              <a:effectLst/>
              <a:latin typeface="Gotham"/>
            </a:endParaRPr>
          </a:p>
        </p:txBody>
      </p:sp>
      <p:pic>
        <p:nvPicPr>
          <p:cNvPr id="3" name="Picture 2">
            <a:extLst>
              <a:ext uri="{FF2B5EF4-FFF2-40B4-BE49-F238E27FC236}">
                <a16:creationId xmlns:a16="http://schemas.microsoft.com/office/drawing/2014/main" id="{E5C2ECA3-2EEC-6E3E-6673-B624A1A3B6AB}"/>
              </a:ext>
            </a:extLst>
          </p:cNvPr>
          <p:cNvPicPr>
            <a:picLocks noChangeAspect="1"/>
          </p:cNvPicPr>
          <p:nvPr/>
        </p:nvPicPr>
        <p:blipFill>
          <a:blip r:embed="rId4"/>
          <a:stretch>
            <a:fillRect/>
          </a:stretch>
        </p:blipFill>
        <p:spPr>
          <a:xfrm>
            <a:off x="10137798" y="1044710"/>
            <a:ext cx="1460029" cy="871713"/>
          </a:xfrm>
          <a:prstGeom prst="rect">
            <a:avLst/>
          </a:prstGeom>
        </p:spPr>
      </p:pic>
    </p:spTree>
    <p:extLst>
      <p:ext uri="{BB962C8B-B14F-4D97-AF65-F5344CB8AC3E}">
        <p14:creationId xmlns:p14="http://schemas.microsoft.com/office/powerpoint/2010/main" val="9146302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Image result for paper background">
            <a:extLst>
              <a:ext uri="{FF2B5EF4-FFF2-40B4-BE49-F238E27FC236}">
                <a16:creationId xmlns:a16="http://schemas.microsoft.com/office/drawing/2014/main" id="{D6ADB6E0-863E-4EB1-8688-3087A3ED3B0B}"/>
              </a:ext>
            </a:extLst>
          </p:cNvPr>
          <p:cNvPicPr>
            <a:picLocks noChangeAspect="1" noChangeArrowheads="1"/>
          </p:cNvPicPr>
          <p:nvPr/>
        </p:nvPicPr>
        <p:blipFill>
          <a:blip r:embed="rId3">
            <a:alphaModFix amt="35000"/>
            <a:extLst>
              <a:ext uri="{28A0092B-C50C-407E-A947-70E740481C1C}">
                <a14:useLocalDpi xmlns:a14="http://schemas.microsoft.com/office/drawing/2010/main" val="0"/>
              </a:ext>
            </a:extLst>
          </a:blip>
          <a:srcRect/>
          <a:stretch>
            <a:fillRect/>
          </a:stretch>
        </p:blipFill>
        <p:spPr bwMode="auto">
          <a:xfrm>
            <a:off x="-81606" y="415366"/>
            <a:ext cx="11999176" cy="6442634"/>
          </a:xfrm>
          <a:prstGeom prst="rect">
            <a:avLst/>
          </a:prstGeom>
          <a:noFill/>
          <a:extLst>
            <a:ext uri="{909E8E84-426E-40DD-AFC4-6F175D3DCCD1}">
              <a14:hiddenFill xmlns:a14="http://schemas.microsoft.com/office/drawing/2010/main">
                <a:solidFill>
                  <a:srgbClr val="FFFFFF"/>
                </a:solidFill>
              </a14:hiddenFill>
            </a:ext>
          </a:extLst>
        </p:spPr>
      </p:pic>
      <p:sp>
        <p:nvSpPr>
          <p:cNvPr id="31" name="Flowchart: Document 30">
            <a:extLst>
              <a:ext uri="{FF2B5EF4-FFF2-40B4-BE49-F238E27FC236}">
                <a16:creationId xmlns:a16="http://schemas.microsoft.com/office/drawing/2014/main" id="{3D5D05D9-63B9-4376-8387-06D25405B669}"/>
              </a:ext>
            </a:extLst>
          </p:cNvPr>
          <p:cNvSpPr/>
          <p:nvPr/>
        </p:nvSpPr>
        <p:spPr>
          <a:xfrm rot="5400000" flipH="1">
            <a:off x="8260503" y="3471067"/>
            <a:ext cx="7317258" cy="545735"/>
          </a:xfrm>
          <a:prstGeom prst="flowChartDocument">
            <a:avLst/>
          </a:prstGeom>
          <a:solidFill>
            <a:srgbClr val="92D050"/>
          </a:soli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 name="Flowchart: Document 5"/>
          <p:cNvSpPr/>
          <p:nvPr/>
        </p:nvSpPr>
        <p:spPr>
          <a:xfrm>
            <a:off x="-17179" y="1"/>
            <a:ext cx="12217185" cy="1077266"/>
          </a:xfrm>
          <a:prstGeom prst="flowChartDocument">
            <a:avLst/>
          </a:prstGeom>
          <a:solidFill>
            <a:srgbClr val="20AF7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p:cNvSpPr txBox="1"/>
          <p:nvPr/>
        </p:nvSpPr>
        <p:spPr>
          <a:xfrm>
            <a:off x="232692" y="85306"/>
            <a:ext cx="11959307" cy="769441"/>
          </a:xfrm>
          <a:prstGeom prst="rect">
            <a:avLst/>
          </a:prstGeom>
          <a:noFill/>
        </p:spPr>
        <p:txBody>
          <a:bodyPr wrap="square" rtlCol="0">
            <a:spAutoFit/>
          </a:bodyPr>
          <a:lstStyle/>
          <a:p>
            <a:r>
              <a:rPr lang="en-GB" sz="4400" dirty="0">
                <a:solidFill>
                  <a:schemeClr val="bg1"/>
                </a:solidFill>
                <a:effectLst>
                  <a:outerShdw blurRad="38100" dist="38100" dir="2700000" algn="tl">
                    <a:srgbClr val="000000">
                      <a:alpha val="43137"/>
                    </a:srgbClr>
                  </a:outerShdw>
                </a:effectLst>
                <a:latin typeface="Berlin Sans FB" panose="020E0602020502020306" pitchFamily="34" charset="0"/>
              </a:rPr>
              <a:t>Choosing a Work Experience Placement</a:t>
            </a:r>
            <a:endParaRPr lang="en-GB" sz="4400" i="1" dirty="0">
              <a:solidFill>
                <a:schemeClr val="bg1"/>
              </a:solidFill>
              <a:effectLst>
                <a:outerShdw blurRad="38100" dist="38100" dir="2700000" algn="tl">
                  <a:srgbClr val="000000">
                    <a:alpha val="43137"/>
                  </a:srgbClr>
                </a:outerShdw>
              </a:effectLst>
              <a:latin typeface="Berlin Sans FB" panose="020E0602020502020306" pitchFamily="34" charset="0"/>
            </a:endParaRPr>
          </a:p>
        </p:txBody>
      </p:sp>
      <p:sp>
        <p:nvSpPr>
          <p:cNvPr id="8" name="TextBox 7">
            <a:extLst>
              <a:ext uri="{FF2B5EF4-FFF2-40B4-BE49-F238E27FC236}">
                <a16:creationId xmlns:a16="http://schemas.microsoft.com/office/drawing/2014/main" id="{DD8D18C6-02A9-5967-696D-C7CFA04655D5}"/>
              </a:ext>
            </a:extLst>
          </p:cNvPr>
          <p:cNvSpPr txBox="1"/>
          <p:nvPr/>
        </p:nvSpPr>
        <p:spPr>
          <a:xfrm>
            <a:off x="274430" y="1450998"/>
            <a:ext cx="11216530" cy="5570756"/>
          </a:xfrm>
          <a:prstGeom prst="rect">
            <a:avLst/>
          </a:prstGeom>
          <a:noFill/>
        </p:spPr>
        <p:txBody>
          <a:bodyPr wrap="square" rtlCol="0">
            <a:spAutoFit/>
          </a:bodyPr>
          <a:lstStyle/>
          <a:p>
            <a:pPr marL="457200" indent="-457200" algn="l">
              <a:buFont typeface="Arial" panose="020B0604020202020204" pitchFamily="34" charset="0"/>
              <a:buChar char="•"/>
            </a:pPr>
            <a:r>
              <a:rPr lang="en-GB" sz="3200" dirty="0">
                <a:latin typeface="Gotham"/>
              </a:rPr>
              <a:t>You may choose a work placement based on your interests or future careers ideas.</a:t>
            </a:r>
          </a:p>
          <a:p>
            <a:pPr algn="l"/>
            <a:r>
              <a:rPr lang="en-GB" sz="3200" dirty="0">
                <a:latin typeface="Gotham"/>
              </a:rPr>
              <a:t>or</a:t>
            </a:r>
          </a:p>
          <a:p>
            <a:pPr marL="457200" indent="-457200" algn="l">
              <a:buFont typeface="Arial" panose="020B0604020202020204" pitchFamily="34" charset="0"/>
              <a:buChar char="•"/>
            </a:pPr>
            <a:r>
              <a:rPr lang="en-GB" sz="3200" dirty="0">
                <a:latin typeface="Gotham"/>
              </a:rPr>
              <a:t>You could choose a work placement based on locality, convenience and ease of travel.</a:t>
            </a:r>
          </a:p>
          <a:p>
            <a:pPr marL="457200" indent="-457200" algn="l">
              <a:buFont typeface="Arial" panose="020B0604020202020204" pitchFamily="34" charset="0"/>
              <a:buChar char="•"/>
            </a:pPr>
            <a:endParaRPr lang="en-GB" sz="3200" dirty="0">
              <a:latin typeface="Gotham"/>
            </a:endParaRPr>
          </a:p>
          <a:p>
            <a:pPr marL="457200" indent="-457200" algn="l">
              <a:buFont typeface="Arial" panose="020B0604020202020204" pitchFamily="34" charset="0"/>
              <a:buChar char="•"/>
            </a:pPr>
            <a:r>
              <a:rPr lang="en-GB" sz="3200" b="1" dirty="0">
                <a:latin typeface="Gotham"/>
              </a:rPr>
              <a:t>Any workplace experience will be valuable.</a:t>
            </a:r>
          </a:p>
          <a:p>
            <a:pPr marL="457200" indent="-457200" algn="l">
              <a:buFont typeface="Arial" panose="020B0604020202020204" pitchFamily="34" charset="0"/>
              <a:buChar char="•"/>
            </a:pPr>
            <a:endParaRPr lang="en-GB" sz="3200" dirty="0">
              <a:latin typeface="Gotham"/>
            </a:endParaRPr>
          </a:p>
          <a:p>
            <a:pPr marL="571500" indent="-571500" algn="l">
              <a:buFont typeface="Arial" panose="020B0604020202020204" pitchFamily="34" charset="0"/>
              <a:buChar char="•"/>
            </a:pPr>
            <a:endParaRPr lang="en-GB" sz="3200" i="0" dirty="0">
              <a:effectLst/>
              <a:latin typeface="Gotham"/>
            </a:endParaRPr>
          </a:p>
          <a:p>
            <a:pPr marL="571500" indent="-571500" algn="l">
              <a:buFont typeface="Arial" panose="020B0604020202020204" pitchFamily="34" charset="0"/>
              <a:buChar char="•"/>
            </a:pPr>
            <a:endParaRPr lang="en-GB" sz="3200" i="0" dirty="0">
              <a:effectLst/>
              <a:latin typeface="Gotham"/>
            </a:endParaRPr>
          </a:p>
          <a:p>
            <a:pPr algn="l"/>
            <a:endParaRPr lang="en-GB" sz="3600" b="0" i="0" dirty="0">
              <a:effectLst/>
              <a:latin typeface="Gotham"/>
            </a:endParaRPr>
          </a:p>
        </p:txBody>
      </p:sp>
      <p:pic>
        <p:nvPicPr>
          <p:cNvPr id="3" name="Picture 2">
            <a:extLst>
              <a:ext uri="{FF2B5EF4-FFF2-40B4-BE49-F238E27FC236}">
                <a16:creationId xmlns:a16="http://schemas.microsoft.com/office/drawing/2014/main" id="{E5C2ECA3-2EEC-6E3E-6673-B624A1A3B6AB}"/>
              </a:ext>
            </a:extLst>
          </p:cNvPr>
          <p:cNvPicPr>
            <a:picLocks noChangeAspect="1"/>
          </p:cNvPicPr>
          <p:nvPr/>
        </p:nvPicPr>
        <p:blipFill>
          <a:blip r:embed="rId4"/>
          <a:stretch>
            <a:fillRect/>
          </a:stretch>
        </p:blipFill>
        <p:spPr>
          <a:xfrm rot="20987407">
            <a:off x="350710" y="5525973"/>
            <a:ext cx="1695202" cy="1012123"/>
          </a:xfrm>
          <a:prstGeom prst="rect">
            <a:avLst/>
          </a:prstGeom>
        </p:spPr>
      </p:pic>
      <p:pic>
        <p:nvPicPr>
          <p:cNvPr id="2" name="Picture 1">
            <a:extLst>
              <a:ext uri="{FF2B5EF4-FFF2-40B4-BE49-F238E27FC236}">
                <a16:creationId xmlns:a16="http://schemas.microsoft.com/office/drawing/2014/main" id="{7E1E4FF1-701F-4540-F3BD-FA03553462B3}"/>
              </a:ext>
            </a:extLst>
          </p:cNvPr>
          <p:cNvPicPr>
            <a:picLocks noChangeAspect="1"/>
          </p:cNvPicPr>
          <p:nvPr/>
        </p:nvPicPr>
        <p:blipFill>
          <a:blip r:embed="rId5"/>
          <a:stretch>
            <a:fillRect/>
          </a:stretch>
        </p:blipFill>
        <p:spPr>
          <a:xfrm>
            <a:off x="7469035" y="5215044"/>
            <a:ext cx="4155597" cy="1565877"/>
          </a:xfrm>
          <a:prstGeom prst="rect">
            <a:avLst/>
          </a:prstGeom>
        </p:spPr>
      </p:pic>
    </p:spTree>
    <p:extLst>
      <p:ext uri="{BB962C8B-B14F-4D97-AF65-F5344CB8AC3E}">
        <p14:creationId xmlns:p14="http://schemas.microsoft.com/office/powerpoint/2010/main" val="28435248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Image result for paper background">
            <a:extLst>
              <a:ext uri="{FF2B5EF4-FFF2-40B4-BE49-F238E27FC236}">
                <a16:creationId xmlns:a16="http://schemas.microsoft.com/office/drawing/2014/main" id="{D6ADB6E0-863E-4EB1-8688-3087A3ED3B0B}"/>
              </a:ext>
            </a:extLst>
          </p:cNvPr>
          <p:cNvPicPr>
            <a:picLocks noChangeAspect="1" noChangeArrowheads="1"/>
          </p:cNvPicPr>
          <p:nvPr/>
        </p:nvPicPr>
        <p:blipFill>
          <a:blip r:embed="rId3">
            <a:alphaModFix amt="35000"/>
            <a:extLst>
              <a:ext uri="{28A0092B-C50C-407E-A947-70E740481C1C}">
                <a14:useLocalDpi xmlns:a14="http://schemas.microsoft.com/office/drawing/2010/main" val="0"/>
              </a:ext>
            </a:extLst>
          </a:blip>
          <a:srcRect/>
          <a:stretch>
            <a:fillRect/>
          </a:stretch>
        </p:blipFill>
        <p:spPr bwMode="auto">
          <a:xfrm>
            <a:off x="-25185" y="291950"/>
            <a:ext cx="11999176" cy="6903968"/>
          </a:xfrm>
          <a:prstGeom prst="rect">
            <a:avLst/>
          </a:prstGeom>
          <a:noFill/>
          <a:extLst>
            <a:ext uri="{909E8E84-426E-40DD-AFC4-6F175D3DCCD1}">
              <a14:hiddenFill xmlns:a14="http://schemas.microsoft.com/office/drawing/2010/main">
                <a:solidFill>
                  <a:srgbClr val="FFFFFF"/>
                </a:solidFill>
              </a14:hiddenFill>
            </a:ext>
          </a:extLst>
        </p:spPr>
      </p:pic>
      <p:sp>
        <p:nvSpPr>
          <p:cNvPr id="31" name="Flowchart: Document 30">
            <a:extLst>
              <a:ext uri="{FF2B5EF4-FFF2-40B4-BE49-F238E27FC236}">
                <a16:creationId xmlns:a16="http://schemas.microsoft.com/office/drawing/2014/main" id="{3D5D05D9-63B9-4376-8387-06D25405B669}"/>
              </a:ext>
            </a:extLst>
          </p:cNvPr>
          <p:cNvSpPr/>
          <p:nvPr/>
        </p:nvSpPr>
        <p:spPr>
          <a:xfrm rot="5400000" flipH="1">
            <a:off x="8260503" y="3471067"/>
            <a:ext cx="7317258" cy="545735"/>
          </a:xfrm>
          <a:prstGeom prst="flowChartDocument">
            <a:avLst/>
          </a:prstGeom>
          <a:solidFill>
            <a:srgbClr val="92D050"/>
          </a:soli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 name="Flowchart: Document 5"/>
          <p:cNvSpPr/>
          <p:nvPr/>
        </p:nvSpPr>
        <p:spPr>
          <a:xfrm>
            <a:off x="-17179" y="1"/>
            <a:ext cx="12217185" cy="1077266"/>
          </a:xfrm>
          <a:prstGeom prst="flowChartDocument">
            <a:avLst/>
          </a:prstGeom>
          <a:solidFill>
            <a:srgbClr val="20AF7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p:cNvSpPr txBox="1"/>
          <p:nvPr/>
        </p:nvSpPr>
        <p:spPr>
          <a:xfrm>
            <a:off x="232692" y="85306"/>
            <a:ext cx="11959307" cy="769441"/>
          </a:xfrm>
          <a:prstGeom prst="rect">
            <a:avLst/>
          </a:prstGeom>
          <a:noFill/>
        </p:spPr>
        <p:txBody>
          <a:bodyPr wrap="square" rtlCol="0">
            <a:spAutoFit/>
          </a:bodyPr>
          <a:lstStyle/>
          <a:p>
            <a:r>
              <a:rPr lang="en-GB" sz="4400" dirty="0">
                <a:solidFill>
                  <a:schemeClr val="bg1"/>
                </a:solidFill>
                <a:effectLst>
                  <a:outerShdw blurRad="38100" dist="38100" dir="2700000" algn="tl">
                    <a:srgbClr val="000000">
                      <a:alpha val="43137"/>
                    </a:srgbClr>
                  </a:outerShdw>
                </a:effectLst>
                <a:latin typeface="Berlin Sans FB" panose="020E0602020502020306" pitchFamily="34" charset="0"/>
              </a:rPr>
              <a:t>Choosing a Work Experience Placement</a:t>
            </a:r>
            <a:endParaRPr lang="en-GB" sz="4400" i="1" dirty="0">
              <a:solidFill>
                <a:schemeClr val="bg1"/>
              </a:solidFill>
              <a:effectLst>
                <a:outerShdw blurRad="38100" dist="38100" dir="2700000" algn="tl">
                  <a:srgbClr val="000000">
                    <a:alpha val="43137"/>
                  </a:srgbClr>
                </a:outerShdw>
              </a:effectLst>
              <a:latin typeface="Berlin Sans FB" panose="020E0602020502020306" pitchFamily="34" charset="0"/>
            </a:endParaRPr>
          </a:p>
        </p:txBody>
      </p:sp>
      <p:sp>
        <p:nvSpPr>
          <p:cNvPr id="8" name="TextBox 7">
            <a:extLst>
              <a:ext uri="{FF2B5EF4-FFF2-40B4-BE49-F238E27FC236}">
                <a16:creationId xmlns:a16="http://schemas.microsoft.com/office/drawing/2014/main" id="{DD8D18C6-02A9-5967-696D-C7CFA04655D5}"/>
              </a:ext>
            </a:extLst>
          </p:cNvPr>
          <p:cNvSpPr txBox="1"/>
          <p:nvPr/>
        </p:nvSpPr>
        <p:spPr>
          <a:xfrm>
            <a:off x="202275" y="1162572"/>
            <a:ext cx="11216530" cy="5570756"/>
          </a:xfrm>
          <a:prstGeom prst="rect">
            <a:avLst/>
          </a:prstGeom>
          <a:noFill/>
        </p:spPr>
        <p:txBody>
          <a:bodyPr wrap="square" rtlCol="0">
            <a:spAutoFit/>
          </a:bodyPr>
          <a:lstStyle/>
          <a:p>
            <a:pPr algn="l"/>
            <a:r>
              <a:rPr lang="en-GB" sz="3200" b="1" u="sng" dirty="0">
                <a:latin typeface="Gotham"/>
              </a:rPr>
              <a:t>Contacting Potential Employers</a:t>
            </a:r>
          </a:p>
          <a:p>
            <a:pPr marL="457200" indent="-457200" algn="l">
              <a:buFont typeface="Arial" panose="020B0604020202020204" pitchFamily="34" charset="0"/>
              <a:buChar char="•"/>
            </a:pPr>
            <a:r>
              <a:rPr lang="en-GB" sz="3200" dirty="0">
                <a:latin typeface="Gotham"/>
              </a:rPr>
              <a:t>You will need to find your own work </a:t>
            </a:r>
            <a:br>
              <a:rPr lang="en-GB" sz="3200" dirty="0">
                <a:latin typeface="Gotham"/>
              </a:rPr>
            </a:br>
            <a:r>
              <a:rPr lang="en-GB" sz="3200" dirty="0">
                <a:latin typeface="Gotham"/>
              </a:rPr>
              <a:t>placement.</a:t>
            </a:r>
          </a:p>
          <a:p>
            <a:pPr marL="457200" indent="-457200" algn="l">
              <a:buFont typeface="Arial" panose="020B0604020202020204" pitchFamily="34" charset="0"/>
              <a:buChar char="•"/>
            </a:pPr>
            <a:r>
              <a:rPr lang="en-GB" sz="3200" i="0" dirty="0">
                <a:effectLst/>
                <a:latin typeface="Gotham"/>
              </a:rPr>
              <a:t>You can </a:t>
            </a:r>
            <a:r>
              <a:rPr lang="en-GB" sz="3200" b="1" i="0" dirty="0">
                <a:effectLst/>
                <a:latin typeface="Gotham"/>
              </a:rPr>
              <a:t>email</a:t>
            </a:r>
            <a:r>
              <a:rPr lang="en-GB" sz="3200" i="0" dirty="0">
                <a:effectLst/>
                <a:latin typeface="Gotham"/>
              </a:rPr>
              <a:t> prospective hosts, </a:t>
            </a:r>
            <a:br>
              <a:rPr lang="en-GB" sz="3200" i="0" dirty="0">
                <a:effectLst/>
                <a:latin typeface="Gotham"/>
              </a:rPr>
            </a:br>
            <a:r>
              <a:rPr lang="en-GB" sz="3200" b="1" dirty="0">
                <a:latin typeface="Gotham"/>
              </a:rPr>
              <a:t>telephone</a:t>
            </a:r>
            <a:r>
              <a:rPr lang="en-GB" sz="3200" dirty="0">
                <a:latin typeface="Gotham"/>
              </a:rPr>
              <a:t>, </a:t>
            </a:r>
            <a:r>
              <a:rPr lang="en-GB" sz="3200" i="0" dirty="0">
                <a:effectLst/>
                <a:latin typeface="Gotham"/>
              </a:rPr>
              <a:t>or you may wish to pop into</a:t>
            </a:r>
            <a:br>
              <a:rPr lang="en-GB" sz="3200" i="0" dirty="0">
                <a:effectLst/>
                <a:latin typeface="Gotham"/>
              </a:rPr>
            </a:br>
            <a:r>
              <a:rPr lang="en-GB" sz="3200" i="0" dirty="0">
                <a:effectLst/>
                <a:latin typeface="Gotham"/>
              </a:rPr>
              <a:t>a place of work and </a:t>
            </a:r>
            <a:r>
              <a:rPr lang="en-GB" sz="3200" b="1" i="0" dirty="0">
                <a:effectLst/>
                <a:latin typeface="Gotham"/>
              </a:rPr>
              <a:t>speak to a</a:t>
            </a:r>
            <a:br>
              <a:rPr lang="en-GB" sz="3200" b="1" i="0" dirty="0">
                <a:effectLst/>
                <a:latin typeface="Gotham"/>
              </a:rPr>
            </a:br>
            <a:r>
              <a:rPr lang="en-GB" sz="3200" b="1" i="0" dirty="0">
                <a:effectLst/>
                <a:latin typeface="Gotham"/>
              </a:rPr>
              <a:t>manager directly</a:t>
            </a:r>
            <a:r>
              <a:rPr lang="en-GB" sz="3200" i="0" dirty="0">
                <a:effectLst/>
                <a:latin typeface="Gotham"/>
              </a:rPr>
              <a:t>.</a:t>
            </a:r>
          </a:p>
          <a:p>
            <a:pPr marL="457200" indent="-457200" algn="l">
              <a:buFont typeface="Arial" panose="020B0604020202020204" pitchFamily="34" charset="0"/>
              <a:buChar char="•"/>
            </a:pPr>
            <a:endParaRPr lang="en-GB" sz="3200" dirty="0">
              <a:latin typeface="Gotham"/>
            </a:endParaRPr>
          </a:p>
          <a:p>
            <a:pPr marL="457200" indent="-457200" algn="l">
              <a:buFont typeface="Arial" panose="020B0604020202020204" pitchFamily="34" charset="0"/>
              <a:buChar char="•"/>
            </a:pPr>
            <a:r>
              <a:rPr lang="en-GB" sz="3200" dirty="0">
                <a:latin typeface="Gotham"/>
              </a:rPr>
              <a:t>We have provided you with a template</a:t>
            </a:r>
            <a:br>
              <a:rPr lang="en-GB" sz="3200" dirty="0">
                <a:latin typeface="Gotham"/>
              </a:rPr>
            </a:br>
            <a:r>
              <a:rPr lang="en-GB" sz="3200" dirty="0">
                <a:latin typeface="Gotham"/>
              </a:rPr>
              <a:t>email to use, to get you started.</a:t>
            </a:r>
            <a:endParaRPr lang="en-GB" sz="3200" i="0" dirty="0">
              <a:effectLst/>
              <a:latin typeface="Gotham"/>
            </a:endParaRPr>
          </a:p>
          <a:p>
            <a:pPr algn="l"/>
            <a:endParaRPr lang="en-GB" sz="3600" b="0" i="0" dirty="0">
              <a:effectLst/>
              <a:latin typeface="Gotham"/>
            </a:endParaRPr>
          </a:p>
        </p:txBody>
      </p:sp>
      <p:pic>
        <p:nvPicPr>
          <p:cNvPr id="3" name="Picture 2">
            <a:extLst>
              <a:ext uri="{FF2B5EF4-FFF2-40B4-BE49-F238E27FC236}">
                <a16:creationId xmlns:a16="http://schemas.microsoft.com/office/drawing/2014/main" id="{FB7ED6F1-A747-772B-522F-D176B20365EA}"/>
              </a:ext>
            </a:extLst>
          </p:cNvPr>
          <p:cNvPicPr>
            <a:picLocks noChangeAspect="1"/>
          </p:cNvPicPr>
          <p:nvPr/>
        </p:nvPicPr>
        <p:blipFill rotWithShape="1">
          <a:blip r:embed="rId4"/>
          <a:srcRect l="18625" t="26000" r="68125" b="18000"/>
          <a:stretch/>
        </p:blipFill>
        <p:spPr>
          <a:xfrm rot="303458">
            <a:off x="7518567" y="1372331"/>
            <a:ext cx="3900222" cy="5151237"/>
          </a:xfrm>
          <a:prstGeom prst="rect">
            <a:avLst/>
          </a:prstGeom>
        </p:spPr>
      </p:pic>
    </p:spTree>
    <p:extLst>
      <p:ext uri="{BB962C8B-B14F-4D97-AF65-F5344CB8AC3E}">
        <p14:creationId xmlns:p14="http://schemas.microsoft.com/office/powerpoint/2010/main" val="1082218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Image result for paper background">
            <a:extLst>
              <a:ext uri="{FF2B5EF4-FFF2-40B4-BE49-F238E27FC236}">
                <a16:creationId xmlns:a16="http://schemas.microsoft.com/office/drawing/2014/main" id="{D6ADB6E0-863E-4EB1-8688-3087A3ED3B0B}"/>
              </a:ext>
            </a:extLst>
          </p:cNvPr>
          <p:cNvPicPr>
            <a:picLocks noChangeAspect="1" noChangeArrowheads="1"/>
          </p:cNvPicPr>
          <p:nvPr/>
        </p:nvPicPr>
        <p:blipFill>
          <a:blip r:embed="rId3">
            <a:alphaModFix amt="35000"/>
            <a:extLst>
              <a:ext uri="{28A0092B-C50C-407E-A947-70E740481C1C}">
                <a14:useLocalDpi xmlns:a14="http://schemas.microsoft.com/office/drawing/2010/main" val="0"/>
              </a:ext>
            </a:extLst>
          </a:blip>
          <a:srcRect/>
          <a:stretch>
            <a:fillRect/>
          </a:stretch>
        </p:blipFill>
        <p:spPr bwMode="auto">
          <a:xfrm>
            <a:off x="-81606" y="415366"/>
            <a:ext cx="11999176" cy="6442634"/>
          </a:xfrm>
          <a:prstGeom prst="rect">
            <a:avLst/>
          </a:prstGeom>
          <a:noFill/>
          <a:extLst>
            <a:ext uri="{909E8E84-426E-40DD-AFC4-6F175D3DCCD1}">
              <a14:hiddenFill xmlns:a14="http://schemas.microsoft.com/office/drawing/2010/main">
                <a:solidFill>
                  <a:srgbClr val="FFFFFF"/>
                </a:solidFill>
              </a14:hiddenFill>
            </a:ext>
          </a:extLst>
        </p:spPr>
      </p:pic>
      <p:sp>
        <p:nvSpPr>
          <p:cNvPr id="31" name="Flowchart: Document 30">
            <a:extLst>
              <a:ext uri="{FF2B5EF4-FFF2-40B4-BE49-F238E27FC236}">
                <a16:creationId xmlns:a16="http://schemas.microsoft.com/office/drawing/2014/main" id="{3D5D05D9-63B9-4376-8387-06D25405B669}"/>
              </a:ext>
            </a:extLst>
          </p:cNvPr>
          <p:cNvSpPr/>
          <p:nvPr/>
        </p:nvSpPr>
        <p:spPr>
          <a:xfrm rot="5400000" flipH="1">
            <a:off x="8260503" y="3471067"/>
            <a:ext cx="7317258" cy="545735"/>
          </a:xfrm>
          <a:prstGeom prst="flowChartDocument">
            <a:avLst/>
          </a:prstGeom>
          <a:solidFill>
            <a:srgbClr val="92D050"/>
          </a:soli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 name="Flowchart: Document 5"/>
          <p:cNvSpPr/>
          <p:nvPr/>
        </p:nvSpPr>
        <p:spPr>
          <a:xfrm>
            <a:off x="-17179" y="1"/>
            <a:ext cx="12217185" cy="1077266"/>
          </a:xfrm>
          <a:prstGeom prst="flowChartDocument">
            <a:avLst/>
          </a:prstGeom>
          <a:solidFill>
            <a:srgbClr val="20AF7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p:cNvSpPr txBox="1"/>
          <p:nvPr/>
        </p:nvSpPr>
        <p:spPr>
          <a:xfrm>
            <a:off x="232692" y="85306"/>
            <a:ext cx="11959307" cy="769441"/>
          </a:xfrm>
          <a:prstGeom prst="rect">
            <a:avLst/>
          </a:prstGeom>
          <a:noFill/>
        </p:spPr>
        <p:txBody>
          <a:bodyPr wrap="square" rtlCol="0">
            <a:spAutoFit/>
          </a:bodyPr>
          <a:lstStyle/>
          <a:p>
            <a:r>
              <a:rPr lang="en-GB" sz="4400" dirty="0">
                <a:solidFill>
                  <a:schemeClr val="bg1"/>
                </a:solidFill>
                <a:effectLst>
                  <a:outerShdw blurRad="38100" dist="38100" dir="2700000" algn="tl">
                    <a:srgbClr val="000000">
                      <a:alpha val="43137"/>
                    </a:srgbClr>
                  </a:outerShdw>
                </a:effectLst>
                <a:latin typeface="Berlin Sans FB" panose="020E0602020502020306" pitchFamily="34" charset="0"/>
              </a:rPr>
              <a:t>Choosing a Work Experience Placement</a:t>
            </a:r>
            <a:endParaRPr lang="en-GB" sz="4400" i="1" dirty="0">
              <a:solidFill>
                <a:schemeClr val="bg1"/>
              </a:solidFill>
              <a:effectLst>
                <a:outerShdw blurRad="38100" dist="38100" dir="2700000" algn="tl">
                  <a:srgbClr val="000000">
                    <a:alpha val="43137"/>
                  </a:srgbClr>
                </a:outerShdw>
              </a:effectLst>
              <a:latin typeface="Berlin Sans FB" panose="020E0602020502020306" pitchFamily="34" charset="0"/>
            </a:endParaRPr>
          </a:p>
        </p:txBody>
      </p:sp>
      <p:sp>
        <p:nvSpPr>
          <p:cNvPr id="8" name="TextBox 7">
            <a:extLst>
              <a:ext uri="{FF2B5EF4-FFF2-40B4-BE49-F238E27FC236}">
                <a16:creationId xmlns:a16="http://schemas.microsoft.com/office/drawing/2014/main" id="{DD8D18C6-02A9-5967-696D-C7CFA04655D5}"/>
              </a:ext>
            </a:extLst>
          </p:cNvPr>
          <p:cNvSpPr txBox="1"/>
          <p:nvPr/>
        </p:nvSpPr>
        <p:spPr>
          <a:xfrm>
            <a:off x="174064" y="1287243"/>
            <a:ext cx="11216530" cy="3600986"/>
          </a:xfrm>
          <a:prstGeom prst="rect">
            <a:avLst/>
          </a:prstGeom>
          <a:noFill/>
        </p:spPr>
        <p:txBody>
          <a:bodyPr wrap="square" rtlCol="0">
            <a:spAutoFit/>
          </a:bodyPr>
          <a:lstStyle/>
          <a:p>
            <a:pPr marL="457200" indent="-457200" algn="l">
              <a:buFont typeface="Arial" panose="020B0604020202020204" pitchFamily="34" charset="0"/>
              <a:buChar char="•"/>
            </a:pPr>
            <a:r>
              <a:rPr lang="en-GB" sz="3200" dirty="0">
                <a:latin typeface="Gotham"/>
              </a:rPr>
              <a:t>Google Maps – search your postcode</a:t>
            </a:r>
            <a:br>
              <a:rPr lang="en-GB" sz="3200" dirty="0">
                <a:latin typeface="Gotham"/>
              </a:rPr>
            </a:br>
            <a:r>
              <a:rPr lang="en-GB" sz="3200" dirty="0">
                <a:latin typeface="Gotham"/>
              </a:rPr>
              <a:t>to find local employers and their contact</a:t>
            </a:r>
            <a:br>
              <a:rPr lang="en-GB" sz="3200" dirty="0">
                <a:latin typeface="Gotham"/>
              </a:rPr>
            </a:br>
            <a:r>
              <a:rPr lang="en-GB" sz="3200" dirty="0">
                <a:latin typeface="Gotham"/>
              </a:rPr>
              <a:t>details.</a:t>
            </a:r>
          </a:p>
          <a:p>
            <a:pPr marL="457200" indent="-457200" algn="l">
              <a:buFont typeface="Arial" panose="020B0604020202020204" pitchFamily="34" charset="0"/>
              <a:buChar char="•"/>
            </a:pPr>
            <a:endParaRPr lang="en-GB" sz="3200" dirty="0"/>
          </a:p>
          <a:p>
            <a:pPr marL="571500" indent="-571500" algn="l">
              <a:buFont typeface="Arial" panose="020B0604020202020204" pitchFamily="34" charset="0"/>
              <a:buChar char="•"/>
            </a:pPr>
            <a:endParaRPr lang="en-GB" sz="3200" i="0" dirty="0">
              <a:effectLst/>
              <a:latin typeface="Gotham"/>
            </a:endParaRPr>
          </a:p>
          <a:p>
            <a:pPr marL="571500" indent="-571500" algn="l">
              <a:buFont typeface="Arial" panose="020B0604020202020204" pitchFamily="34" charset="0"/>
              <a:buChar char="•"/>
            </a:pPr>
            <a:endParaRPr lang="en-GB" sz="3200" i="0" dirty="0">
              <a:effectLst/>
              <a:latin typeface="Gotham"/>
            </a:endParaRPr>
          </a:p>
          <a:p>
            <a:pPr algn="l"/>
            <a:endParaRPr lang="en-GB" sz="3600" b="0" i="0" dirty="0">
              <a:effectLst/>
              <a:latin typeface="Gotham"/>
            </a:endParaRPr>
          </a:p>
        </p:txBody>
      </p:sp>
      <p:pic>
        <p:nvPicPr>
          <p:cNvPr id="3" name="Picture 2">
            <a:extLst>
              <a:ext uri="{FF2B5EF4-FFF2-40B4-BE49-F238E27FC236}">
                <a16:creationId xmlns:a16="http://schemas.microsoft.com/office/drawing/2014/main" id="{E5C2ECA3-2EEC-6E3E-6673-B624A1A3B6AB}"/>
              </a:ext>
            </a:extLst>
          </p:cNvPr>
          <p:cNvPicPr>
            <a:picLocks noChangeAspect="1"/>
          </p:cNvPicPr>
          <p:nvPr/>
        </p:nvPicPr>
        <p:blipFill>
          <a:blip r:embed="rId4"/>
          <a:stretch>
            <a:fillRect/>
          </a:stretch>
        </p:blipFill>
        <p:spPr>
          <a:xfrm rot="20987407">
            <a:off x="350710" y="5525973"/>
            <a:ext cx="1695202" cy="1012123"/>
          </a:xfrm>
          <a:prstGeom prst="rect">
            <a:avLst/>
          </a:prstGeom>
        </p:spPr>
      </p:pic>
      <p:pic>
        <p:nvPicPr>
          <p:cNvPr id="9" name="Picture 8">
            <a:extLst>
              <a:ext uri="{FF2B5EF4-FFF2-40B4-BE49-F238E27FC236}">
                <a16:creationId xmlns:a16="http://schemas.microsoft.com/office/drawing/2014/main" id="{E2D2A906-4EBA-05EC-B75B-B54093FC4ABD}"/>
              </a:ext>
            </a:extLst>
          </p:cNvPr>
          <p:cNvPicPr>
            <a:picLocks noChangeAspect="1"/>
          </p:cNvPicPr>
          <p:nvPr/>
        </p:nvPicPr>
        <p:blipFill rotWithShape="1">
          <a:blip r:embed="rId5"/>
          <a:srcRect l="7750" t="14907" r="52000" b="12987"/>
          <a:stretch/>
        </p:blipFill>
        <p:spPr>
          <a:xfrm>
            <a:off x="2494111" y="2636520"/>
            <a:ext cx="4907280" cy="2747225"/>
          </a:xfrm>
          <a:prstGeom prst="rect">
            <a:avLst/>
          </a:prstGeom>
        </p:spPr>
      </p:pic>
      <p:pic>
        <p:nvPicPr>
          <p:cNvPr id="11" name="Picture 10">
            <a:extLst>
              <a:ext uri="{FF2B5EF4-FFF2-40B4-BE49-F238E27FC236}">
                <a16:creationId xmlns:a16="http://schemas.microsoft.com/office/drawing/2014/main" id="{C4901CBB-C662-4D73-C865-4105A712779F}"/>
              </a:ext>
            </a:extLst>
          </p:cNvPr>
          <p:cNvPicPr>
            <a:picLocks noChangeAspect="1"/>
          </p:cNvPicPr>
          <p:nvPr/>
        </p:nvPicPr>
        <p:blipFill rotWithShape="1">
          <a:blip r:embed="rId6"/>
          <a:srcRect l="-669" t="21284" r="85514" b="10052"/>
          <a:stretch/>
        </p:blipFill>
        <p:spPr>
          <a:xfrm>
            <a:off x="7529226" y="1193052"/>
            <a:ext cx="3842608" cy="5440447"/>
          </a:xfrm>
          <a:prstGeom prst="rect">
            <a:avLst/>
          </a:prstGeom>
        </p:spPr>
      </p:pic>
    </p:spTree>
    <p:extLst>
      <p:ext uri="{BB962C8B-B14F-4D97-AF65-F5344CB8AC3E}">
        <p14:creationId xmlns:p14="http://schemas.microsoft.com/office/powerpoint/2010/main" val="32739515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Image result for paper background">
            <a:extLst>
              <a:ext uri="{FF2B5EF4-FFF2-40B4-BE49-F238E27FC236}">
                <a16:creationId xmlns:a16="http://schemas.microsoft.com/office/drawing/2014/main" id="{D6ADB6E0-863E-4EB1-8688-3087A3ED3B0B}"/>
              </a:ext>
            </a:extLst>
          </p:cNvPr>
          <p:cNvPicPr>
            <a:picLocks noChangeAspect="1" noChangeArrowheads="1"/>
          </p:cNvPicPr>
          <p:nvPr/>
        </p:nvPicPr>
        <p:blipFill>
          <a:blip r:embed="rId3">
            <a:alphaModFix amt="35000"/>
            <a:extLst>
              <a:ext uri="{28A0092B-C50C-407E-A947-70E740481C1C}">
                <a14:useLocalDpi xmlns:a14="http://schemas.microsoft.com/office/drawing/2010/main" val="0"/>
              </a:ext>
            </a:extLst>
          </a:blip>
          <a:srcRect/>
          <a:stretch>
            <a:fillRect/>
          </a:stretch>
        </p:blipFill>
        <p:spPr bwMode="auto">
          <a:xfrm>
            <a:off x="-81606" y="415366"/>
            <a:ext cx="11999176" cy="6442634"/>
          </a:xfrm>
          <a:prstGeom prst="rect">
            <a:avLst/>
          </a:prstGeom>
          <a:noFill/>
          <a:extLst>
            <a:ext uri="{909E8E84-426E-40DD-AFC4-6F175D3DCCD1}">
              <a14:hiddenFill xmlns:a14="http://schemas.microsoft.com/office/drawing/2010/main">
                <a:solidFill>
                  <a:srgbClr val="FFFFFF"/>
                </a:solidFill>
              </a14:hiddenFill>
            </a:ext>
          </a:extLst>
        </p:spPr>
      </p:pic>
      <p:sp>
        <p:nvSpPr>
          <p:cNvPr id="31" name="Flowchart: Document 30">
            <a:extLst>
              <a:ext uri="{FF2B5EF4-FFF2-40B4-BE49-F238E27FC236}">
                <a16:creationId xmlns:a16="http://schemas.microsoft.com/office/drawing/2014/main" id="{3D5D05D9-63B9-4376-8387-06D25405B669}"/>
              </a:ext>
            </a:extLst>
          </p:cNvPr>
          <p:cNvSpPr/>
          <p:nvPr/>
        </p:nvSpPr>
        <p:spPr>
          <a:xfrm rot="5400000" flipH="1">
            <a:off x="8260503" y="3471067"/>
            <a:ext cx="7317258" cy="545735"/>
          </a:xfrm>
          <a:prstGeom prst="flowChartDocument">
            <a:avLst/>
          </a:prstGeom>
          <a:solidFill>
            <a:srgbClr val="92D050"/>
          </a:soli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 name="Flowchart: Document 5"/>
          <p:cNvSpPr/>
          <p:nvPr/>
        </p:nvSpPr>
        <p:spPr>
          <a:xfrm>
            <a:off x="-17179" y="1"/>
            <a:ext cx="12217185" cy="1077266"/>
          </a:xfrm>
          <a:prstGeom prst="flowChartDocument">
            <a:avLst/>
          </a:prstGeom>
          <a:solidFill>
            <a:srgbClr val="20AF7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p:cNvSpPr txBox="1"/>
          <p:nvPr/>
        </p:nvSpPr>
        <p:spPr>
          <a:xfrm>
            <a:off x="232692" y="85306"/>
            <a:ext cx="11959307" cy="769441"/>
          </a:xfrm>
          <a:prstGeom prst="rect">
            <a:avLst/>
          </a:prstGeom>
          <a:noFill/>
        </p:spPr>
        <p:txBody>
          <a:bodyPr wrap="square" rtlCol="0">
            <a:spAutoFit/>
          </a:bodyPr>
          <a:lstStyle/>
          <a:p>
            <a:r>
              <a:rPr lang="en-GB" sz="4400" dirty="0">
                <a:solidFill>
                  <a:schemeClr val="bg1"/>
                </a:solidFill>
                <a:effectLst>
                  <a:outerShdw blurRad="38100" dist="38100" dir="2700000" algn="tl">
                    <a:srgbClr val="000000">
                      <a:alpha val="43137"/>
                    </a:srgbClr>
                  </a:outerShdw>
                </a:effectLst>
                <a:latin typeface="Berlin Sans FB" panose="020E0602020502020306" pitchFamily="34" charset="0"/>
              </a:rPr>
              <a:t>Choosing a Work Experience Placement</a:t>
            </a:r>
            <a:endParaRPr lang="en-GB" sz="4400" i="1" dirty="0">
              <a:solidFill>
                <a:schemeClr val="bg1"/>
              </a:solidFill>
              <a:effectLst>
                <a:outerShdw blurRad="38100" dist="38100" dir="2700000" algn="tl">
                  <a:srgbClr val="000000">
                    <a:alpha val="43137"/>
                  </a:srgbClr>
                </a:outerShdw>
              </a:effectLst>
              <a:latin typeface="Berlin Sans FB" panose="020E0602020502020306" pitchFamily="34" charset="0"/>
            </a:endParaRPr>
          </a:p>
        </p:txBody>
      </p:sp>
      <p:sp>
        <p:nvSpPr>
          <p:cNvPr id="8" name="TextBox 7">
            <a:extLst>
              <a:ext uri="{FF2B5EF4-FFF2-40B4-BE49-F238E27FC236}">
                <a16:creationId xmlns:a16="http://schemas.microsoft.com/office/drawing/2014/main" id="{DD8D18C6-02A9-5967-696D-C7CFA04655D5}"/>
              </a:ext>
            </a:extLst>
          </p:cNvPr>
          <p:cNvSpPr txBox="1"/>
          <p:nvPr/>
        </p:nvSpPr>
        <p:spPr>
          <a:xfrm>
            <a:off x="174064" y="1287243"/>
            <a:ext cx="11216530" cy="2616101"/>
          </a:xfrm>
          <a:prstGeom prst="rect">
            <a:avLst/>
          </a:prstGeom>
          <a:noFill/>
        </p:spPr>
        <p:txBody>
          <a:bodyPr wrap="square" rtlCol="0">
            <a:spAutoFit/>
          </a:bodyPr>
          <a:lstStyle/>
          <a:p>
            <a:pPr marL="457200" indent="-457200" algn="l">
              <a:buFont typeface="Arial" panose="020B0604020202020204" pitchFamily="34" charset="0"/>
              <a:buChar char="•"/>
            </a:pPr>
            <a:r>
              <a:rPr lang="en-GB" sz="3200" dirty="0">
                <a:latin typeface="Gotham"/>
              </a:rPr>
              <a:t>Or search for a specific type of employer</a:t>
            </a:r>
          </a:p>
          <a:p>
            <a:pPr marL="457200" indent="-457200" algn="l">
              <a:buFont typeface="Arial" panose="020B0604020202020204" pitchFamily="34" charset="0"/>
              <a:buChar char="•"/>
            </a:pPr>
            <a:endParaRPr lang="en-GB" sz="3200" dirty="0"/>
          </a:p>
          <a:p>
            <a:pPr marL="571500" indent="-571500" algn="l">
              <a:buFont typeface="Arial" panose="020B0604020202020204" pitchFamily="34" charset="0"/>
              <a:buChar char="•"/>
            </a:pPr>
            <a:endParaRPr lang="en-GB" sz="3200" i="0" dirty="0">
              <a:effectLst/>
              <a:latin typeface="Gotham"/>
            </a:endParaRPr>
          </a:p>
          <a:p>
            <a:pPr marL="571500" indent="-571500" algn="l">
              <a:buFont typeface="Arial" panose="020B0604020202020204" pitchFamily="34" charset="0"/>
              <a:buChar char="•"/>
            </a:pPr>
            <a:endParaRPr lang="en-GB" sz="3200" i="0" dirty="0">
              <a:effectLst/>
              <a:latin typeface="Gotham"/>
            </a:endParaRPr>
          </a:p>
          <a:p>
            <a:pPr algn="l"/>
            <a:endParaRPr lang="en-GB" sz="3600" b="0" i="0" dirty="0">
              <a:effectLst/>
              <a:latin typeface="Gotham"/>
            </a:endParaRPr>
          </a:p>
        </p:txBody>
      </p:sp>
      <p:pic>
        <p:nvPicPr>
          <p:cNvPr id="3" name="Picture 2">
            <a:extLst>
              <a:ext uri="{FF2B5EF4-FFF2-40B4-BE49-F238E27FC236}">
                <a16:creationId xmlns:a16="http://schemas.microsoft.com/office/drawing/2014/main" id="{E5C2ECA3-2EEC-6E3E-6673-B624A1A3B6AB}"/>
              </a:ext>
            </a:extLst>
          </p:cNvPr>
          <p:cNvPicPr>
            <a:picLocks noChangeAspect="1"/>
          </p:cNvPicPr>
          <p:nvPr/>
        </p:nvPicPr>
        <p:blipFill>
          <a:blip r:embed="rId4"/>
          <a:stretch>
            <a:fillRect/>
          </a:stretch>
        </p:blipFill>
        <p:spPr>
          <a:xfrm rot="20987407">
            <a:off x="350710" y="5525973"/>
            <a:ext cx="1695202" cy="1012123"/>
          </a:xfrm>
          <a:prstGeom prst="rect">
            <a:avLst/>
          </a:prstGeom>
        </p:spPr>
      </p:pic>
      <p:pic>
        <p:nvPicPr>
          <p:cNvPr id="10" name="Picture 9">
            <a:extLst>
              <a:ext uri="{FF2B5EF4-FFF2-40B4-BE49-F238E27FC236}">
                <a16:creationId xmlns:a16="http://schemas.microsoft.com/office/drawing/2014/main" id="{D5FB92D1-0AC0-139C-31D8-BA657E6FF47D}"/>
              </a:ext>
            </a:extLst>
          </p:cNvPr>
          <p:cNvPicPr>
            <a:picLocks noChangeAspect="1"/>
          </p:cNvPicPr>
          <p:nvPr/>
        </p:nvPicPr>
        <p:blipFill rotWithShape="1">
          <a:blip r:embed="rId5"/>
          <a:srcRect l="5375" t="49312" r="58750" b="6190"/>
          <a:stretch/>
        </p:blipFill>
        <p:spPr>
          <a:xfrm>
            <a:off x="3782156" y="3707631"/>
            <a:ext cx="7612441" cy="2950785"/>
          </a:xfrm>
          <a:prstGeom prst="rect">
            <a:avLst/>
          </a:prstGeom>
        </p:spPr>
      </p:pic>
      <p:pic>
        <p:nvPicPr>
          <p:cNvPr id="13" name="Picture 12">
            <a:extLst>
              <a:ext uri="{FF2B5EF4-FFF2-40B4-BE49-F238E27FC236}">
                <a16:creationId xmlns:a16="http://schemas.microsoft.com/office/drawing/2014/main" id="{6B259227-312B-5243-B278-CF7DD228D35E}"/>
              </a:ext>
            </a:extLst>
          </p:cNvPr>
          <p:cNvPicPr>
            <a:picLocks noChangeAspect="1"/>
          </p:cNvPicPr>
          <p:nvPr/>
        </p:nvPicPr>
        <p:blipFill rotWithShape="1">
          <a:blip r:embed="rId6"/>
          <a:srcRect t="14000" r="88328" b="74800"/>
          <a:stretch/>
        </p:blipFill>
        <p:spPr>
          <a:xfrm>
            <a:off x="681067" y="1997800"/>
            <a:ext cx="5133475" cy="1539240"/>
          </a:xfrm>
          <a:prstGeom prst="rect">
            <a:avLst/>
          </a:prstGeom>
        </p:spPr>
      </p:pic>
    </p:spTree>
    <p:extLst>
      <p:ext uri="{BB962C8B-B14F-4D97-AF65-F5344CB8AC3E}">
        <p14:creationId xmlns:p14="http://schemas.microsoft.com/office/powerpoint/2010/main" val="30004795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Image result for paper background">
            <a:extLst>
              <a:ext uri="{FF2B5EF4-FFF2-40B4-BE49-F238E27FC236}">
                <a16:creationId xmlns:a16="http://schemas.microsoft.com/office/drawing/2014/main" id="{D6ADB6E0-863E-4EB1-8688-3087A3ED3B0B}"/>
              </a:ext>
            </a:extLst>
          </p:cNvPr>
          <p:cNvPicPr>
            <a:picLocks noChangeAspect="1" noChangeArrowheads="1"/>
          </p:cNvPicPr>
          <p:nvPr/>
        </p:nvPicPr>
        <p:blipFill>
          <a:blip r:embed="rId3">
            <a:alphaModFix amt="35000"/>
            <a:extLst>
              <a:ext uri="{28A0092B-C50C-407E-A947-70E740481C1C}">
                <a14:useLocalDpi xmlns:a14="http://schemas.microsoft.com/office/drawing/2010/main" val="0"/>
              </a:ext>
            </a:extLst>
          </a:blip>
          <a:srcRect/>
          <a:stretch>
            <a:fillRect/>
          </a:stretch>
        </p:blipFill>
        <p:spPr bwMode="auto">
          <a:xfrm>
            <a:off x="-81606" y="415366"/>
            <a:ext cx="11999176" cy="6442634"/>
          </a:xfrm>
          <a:prstGeom prst="rect">
            <a:avLst/>
          </a:prstGeom>
          <a:noFill/>
          <a:extLst>
            <a:ext uri="{909E8E84-426E-40DD-AFC4-6F175D3DCCD1}">
              <a14:hiddenFill xmlns:a14="http://schemas.microsoft.com/office/drawing/2010/main">
                <a:solidFill>
                  <a:srgbClr val="FFFFFF"/>
                </a:solidFill>
              </a14:hiddenFill>
            </a:ext>
          </a:extLst>
        </p:spPr>
      </p:pic>
      <p:sp>
        <p:nvSpPr>
          <p:cNvPr id="31" name="Flowchart: Document 30">
            <a:extLst>
              <a:ext uri="{FF2B5EF4-FFF2-40B4-BE49-F238E27FC236}">
                <a16:creationId xmlns:a16="http://schemas.microsoft.com/office/drawing/2014/main" id="{3D5D05D9-63B9-4376-8387-06D25405B669}"/>
              </a:ext>
            </a:extLst>
          </p:cNvPr>
          <p:cNvSpPr/>
          <p:nvPr/>
        </p:nvSpPr>
        <p:spPr>
          <a:xfrm rot="5400000" flipH="1">
            <a:off x="8260503" y="3471067"/>
            <a:ext cx="7317258" cy="545735"/>
          </a:xfrm>
          <a:prstGeom prst="flowChartDocument">
            <a:avLst/>
          </a:prstGeom>
          <a:solidFill>
            <a:srgbClr val="92D050"/>
          </a:soli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 name="Flowchart: Document 5"/>
          <p:cNvSpPr/>
          <p:nvPr/>
        </p:nvSpPr>
        <p:spPr>
          <a:xfrm>
            <a:off x="-17179" y="1"/>
            <a:ext cx="12217185" cy="1077266"/>
          </a:xfrm>
          <a:prstGeom prst="flowChartDocument">
            <a:avLst/>
          </a:prstGeom>
          <a:solidFill>
            <a:srgbClr val="20AF7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p:cNvSpPr txBox="1"/>
          <p:nvPr/>
        </p:nvSpPr>
        <p:spPr>
          <a:xfrm>
            <a:off x="232692" y="85306"/>
            <a:ext cx="11959307" cy="769441"/>
          </a:xfrm>
          <a:prstGeom prst="rect">
            <a:avLst/>
          </a:prstGeom>
          <a:noFill/>
        </p:spPr>
        <p:txBody>
          <a:bodyPr wrap="square" rtlCol="0">
            <a:spAutoFit/>
          </a:bodyPr>
          <a:lstStyle/>
          <a:p>
            <a:r>
              <a:rPr lang="en-GB" sz="4400" dirty="0">
                <a:solidFill>
                  <a:schemeClr val="bg1"/>
                </a:solidFill>
                <a:effectLst>
                  <a:outerShdw blurRad="38100" dist="38100" dir="2700000" algn="tl">
                    <a:srgbClr val="000000">
                      <a:alpha val="43137"/>
                    </a:srgbClr>
                  </a:outerShdw>
                </a:effectLst>
                <a:latin typeface="Berlin Sans FB" panose="020E0602020502020306" pitchFamily="34" charset="0"/>
              </a:rPr>
              <a:t>Healthcare</a:t>
            </a:r>
            <a:endParaRPr lang="en-GB" sz="4400" i="1" dirty="0">
              <a:solidFill>
                <a:schemeClr val="bg1"/>
              </a:solidFill>
              <a:effectLst>
                <a:outerShdw blurRad="38100" dist="38100" dir="2700000" algn="tl">
                  <a:srgbClr val="000000">
                    <a:alpha val="43137"/>
                  </a:srgbClr>
                </a:outerShdw>
              </a:effectLst>
              <a:latin typeface="Berlin Sans FB" panose="020E0602020502020306" pitchFamily="34" charset="0"/>
            </a:endParaRPr>
          </a:p>
        </p:txBody>
      </p:sp>
      <p:sp>
        <p:nvSpPr>
          <p:cNvPr id="8" name="TextBox 7">
            <a:extLst>
              <a:ext uri="{FF2B5EF4-FFF2-40B4-BE49-F238E27FC236}">
                <a16:creationId xmlns:a16="http://schemas.microsoft.com/office/drawing/2014/main" id="{DD8D18C6-02A9-5967-696D-C7CFA04655D5}"/>
              </a:ext>
            </a:extLst>
          </p:cNvPr>
          <p:cNvSpPr txBox="1"/>
          <p:nvPr/>
        </p:nvSpPr>
        <p:spPr>
          <a:xfrm>
            <a:off x="174064" y="1287243"/>
            <a:ext cx="11216530" cy="5570756"/>
          </a:xfrm>
          <a:prstGeom prst="rect">
            <a:avLst/>
          </a:prstGeom>
          <a:noFill/>
        </p:spPr>
        <p:txBody>
          <a:bodyPr wrap="square" rtlCol="0">
            <a:spAutoFit/>
          </a:bodyPr>
          <a:lstStyle/>
          <a:p>
            <a:pPr marL="457200" indent="-457200" algn="l">
              <a:buFont typeface="Arial" panose="020B0604020202020204" pitchFamily="34" charset="0"/>
              <a:buChar char="•"/>
            </a:pPr>
            <a:r>
              <a:rPr lang="en-GB" sz="3200" dirty="0">
                <a:latin typeface="Gotham"/>
              </a:rPr>
              <a:t>NHS have a limited number of spaces and offer specific programmes at specific times of the year. Please check if next year’s programme fits with the dates of our work experience week.</a:t>
            </a:r>
          </a:p>
          <a:p>
            <a:pPr marL="457200" indent="-457200" algn="l">
              <a:buFont typeface="Arial" panose="020B0604020202020204" pitchFamily="34" charset="0"/>
              <a:buChar char="•"/>
            </a:pPr>
            <a:endParaRPr lang="en-GB" sz="3200" dirty="0">
              <a:latin typeface="Gotham"/>
            </a:endParaRPr>
          </a:p>
          <a:p>
            <a:pPr marL="457200" indent="-457200">
              <a:buFont typeface="Arial" panose="020B0604020202020204" pitchFamily="34" charset="0"/>
              <a:buChar char="•"/>
            </a:pPr>
            <a:r>
              <a:rPr lang="en-GB" sz="3200" dirty="0">
                <a:latin typeface="Gotham"/>
              </a:rPr>
              <a:t>Please do not arrange placements with individual hospitals as they will only take students who are 18 and over.</a:t>
            </a:r>
          </a:p>
          <a:p>
            <a:pPr marL="457200" indent="-457200" algn="l">
              <a:buFont typeface="Arial" panose="020B0604020202020204" pitchFamily="34" charset="0"/>
              <a:buChar char="•"/>
            </a:pPr>
            <a:r>
              <a:rPr lang="en-GB" sz="3200" dirty="0">
                <a:latin typeface="Gotham"/>
              </a:rPr>
              <a:t>You could try private clinics, care homes, physios or pharmacies.</a:t>
            </a:r>
            <a:endParaRPr lang="en-GB" sz="3200" dirty="0"/>
          </a:p>
          <a:p>
            <a:pPr marL="571500" indent="-571500" algn="l">
              <a:buFont typeface="Arial" panose="020B0604020202020204" pitchFamily="34" charset="0"/>
              <a:buChar char="•"/>
            </a:pPr>
            <a:endParaRPr lang="en-GB" sz="3200" i="0" dirty="0">
              <a:effectLst/>
              <a:latin typeface="Gotham"/>
            </a:endParaRPr>
          </a:p>
          <a:p>
            <a:pPr marL="571500" indent="-571500" algn="l">
              <a:buFont typeface="Arial" panose="020B0604020202020204" pitchFamily="34" charset="0"/>
              <a:buChar char="•"/>
            </a:pPr>
            <a:endParaRPr lang="en-GB" sz="3200" i="0" dirty="0">
              <a:effectLst/>
              <a:latin typeface="Gotham"/>
            </a:endParaRPr>
          </a:p>
          <a:p>
            <a:pPr algn="l"/>
            <a:endParaRPr lang="en-GB" sz="3600" b="0" i="0" dirty="0">
              <a:effectLst/>
              <a:latin typeface="Gotham"/>
            </a:endParaRPr>
          </a:p>
        </p:txBody>
      </p:sp>
      <p:pic>
        <p:nvPicPr>
          <p:cNvPr id="3" name="Picture 2">
            <a:extLst>
              <a:ext uri="{FF2B5EF4-FFF2-40B4-BE49-F238E27FC236}">
                <a16:creationId xmlns:a16="http://schemas.microsoft.com/office/drawing/2014/main" id="{E5C2ECA3-2EEC-6E3E-6673-B624A1A3B6AB}"/>
              </a:ext>
            </a:extLst>
          </p:cNvPr>
          <p:cNvPicPr>
            <a:picLocks noChangeAspect="1"/>
          </p:cNvPicPr>
          <p:nvPr/>
        </p:nvPicPr>
        <p:blipFill>
          <a:blip r:embed="rId4"/>
          <a:stretch>
            <a:fillRect/>
          </a:stretch>
        </p:blipFill>
        <p:spPr>
          <a:xfrm rot="20987407">
            <a:off x="350710" y="5525973"/>
            <a:ext cx="1695202" cy="1012123"/>
          </a:xfrm>
          <a:prstGeom prst="rect">
            <a:avLst/>
          </a:prstGeom>
        </p:spPr>
      </p:pic>
      <p:pic>
        <p:nvPicPr>
          <p:cNvPr id="2" name="Picture 1">
            <a:extLst>
              <a:ext uri="{FF2B5EF4-FFF2-40B4-BE49-F238E27FC236}">
                <a16:creationId xmlns:a16="http://schemas.microsoft.com/office/drawing/2014/main" id="{85B710B0-BBBA-CEC0-C6EA-334DB85E2016}"/>
              </a:ext>
            </a:extLst>
          </p:cNvPr>
          <p:cNvPicPr>
            <a:picLocks noChangeAspect="1"/>
          </p:cNvPicPr>
          <p:nvPr/>
        </p:nvPicPr>
        <p:blipFill>
          <a:blip r:embed="rId5"/>
          <a:stretch>
            <a:fillRect/>
          </a:stretch>
        </p:blipFill>
        <p:spPr>
          <a:xfrm>
            <a:off x="9368977" y="5267412"/>
            <a:ext cx="2726879" cy="1527052"/>
          </a:xfrm>
          <a:prstGeom prst="rect">
            <a:avLst/>
          </a:prstGeom>
        </p:spPr>
      </p:pic>
    </p:spTree>
    <p:extLst>
      <p:ext uri="{BB962C8B-B14F-4D97-AF65-F5344CB8AC3E}">
        <p14:creationId xmlns:p14="http://schemas.microsoft.com/office/powerpoint/2010/main" val="42103350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Image result for paper background">
            <a:extLst>
              <a:ext uri="{FF2B5EF4-FFF2-40B4-BE49-F238E27FC236}">
                <a16:creationId xmlns:a16="http://schemas.microsoft.com/office/drawing/2014/main" id="{D6ADB6E0-863E-4EB1-8688-3087A3ED3B0B}"/>
              </a:ext>
            </a:extLst>
          </p:cNvPr>
          <p:cNvPicPr>
            <a:picLocks noChangeAspect="1" noChangeArrowheads="1"/>
          </p:cNvPicPr>
          <p:nvPr/>
        </p:nvPicPr>
        <p:blipFill>
          <a:blip r:embed="rId3">
            <a:alphaModFix amt="35000"/>
            <a:extLst>
              <a:ext uri="{28A0092B-C50C-407E-A947-70E740481C1C}">
                <a14:useLocalDpi xmlns:a14="http://schemas.microsoft.com/office/drawing/2010/main" val="0"/>
              </a:ext>
            </a:extLst>
          </a:blip>
          <a:srcRect/>
          <a:stretch>
            <a:fillRect/>
          </a:stretch>
        </p:blipFill>
        <p:spPr bwMode="auto">
          <a:xfrm>
            <a:off x="-81606" y="415366"/>
            <a:ext cx="11999176" cy="6442634"/>
          </a:xfrm>
          <a:prstGeom prst="rect">
            <a:avLst/>
          </a:prstGeom>
          <a:noFill/>
          <a:extLst>
            <a:ext uri="{909E8E84-426E-40DD-AFC4-6F175D3DCCD1}">
              <a14:hiddenFill xmlns:a14="http://schemas.microsoft.com/office/drawing/2010/main">
                <a:solidFill>
                  <a:srgbClr val="FFFFFF"/>
                </a:solidFill>
              </a14:hiddenFill>
            </a:ext>
          </a:extLst>
        </p:spPr>
      </p:pic>
      <p:sp>
        <p:nvSpPr>
          <p:cNvPr id="31" name="Flowchart: Document 30">
            <a:extLst>
              <a:ext uri="{FF2B5EF4-FFF2-40B4-BE49-F238E27FC236}">
                <a16:creationId xmlns:a16="http://schemas.microsoft.com/office/drawing/2014/main" id="{3D5D05D9-63B9-4376-8387-06D25405B669}"/>
              </a:ext>
            </a:extLst>
          </p:cNvPr>
          <p:cNvSpPr/>
          <p:nvPr/>
        </p:nvSpPr>
        <p:spPr>
          <a:xfrm rot="5400000" flipH="1">
            <a:off x="8260503" y="3471067"/>
            <a:ext cx="7317258" cy="545735"/>
          </a:xfrm>
          <a:prstGeom prst="flowChartDocument">
            <a:avLst/>
          </a:prstGeom>
          <a:solidFill>
            <a:srgbClr val="92D050"/>
          </a:soli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 name="Flowchart: Document 5"/>
          <p:cNvSpPr/>
          <p:nvPr/>
        </p:nvSpPr>
        <p:spPr>
          <a:xfrm>
            <a:off x="-17179" y="1"/>
            <a:ext cx="12217185" cy="1077266"/>
          </a:xfrm>
          <a:prstGeom prst="flowChartDocument">
            <a:avLst/>
          </a:prstGeom>
          <a:solidFill>
            <a:srgbClr val="20AF7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p:cNvSpPr txBox="1"/>
          <p:nvPr/>
        </p:nvSpPr>
        <p:spPr>
          <a:xfrm>
            <a:off x="232692" y="85306"/>
            <a:ext cx="11959307" cy="769441"/>
          </a:xfrm>
          <a:prstGeom prst="rect">
            <a:avLst/>
          </a:prstGeom>
          <a:noFill/>
        </p:spPr>
        <p:txBody>
          <a:bodyPr wrap="square" rtlCol="0">
            <a:spAutoFit/>
          </a:bodyPr>
          <a:lstStyle/>
          <a:p>
            <a:r>
              <a:rPr lang="en-GB" sz="4400" dirty="0">
                <a:solidFill>
                  <a:schemeClr val="bg1"/>
                </a:solidFill>
                <a:effectLst>
                  <a:outerShdw blurRad="38100" dist="38100" dir="2700000" algn="tl">
                    <a:srgbClr val="000000">
                      <a:alpha val="43137"/>
                    </a:srgbClr>
                  </a:outerShdw>
                </a:effectLst>
                <a:latin typeface="Berlin Sans FB" panose="020E0602020502020306" pitchFamily="34" charset="0"/>
              </a:rPr>
              <a:t>Support</a:t>
            </a:r>
            <a:endParaRPr lang="en-GB" sz="4400" i="1" dirty="0">
              <a:solidFill>
                <a:schemeClr val="bg1"/>
              </a:solidFill>
              <a:effectLst>
                <a:outerShdw blurRad="38100" dist="38100" dir="2700000" algn="tl">
                  <a:srgbClr val="000000">
                    <a:alpha val="43137"/>
                  </a:srgbClr>
                </a:outerShdw>
              </a:effectLst>
              <a:latin typeface="Berlin Sans FB" panose="020E0602020502020306" pitchFamily="34" charset="0"/>
            </a:endParaRPr>
          </a:p>
        </p:txBody>
      </p:sp>
      <p:sp>
        <p:nvSpPr>
          <p:cNvPr id="8" name="TextBox 7">
            <a:extLst>
              <a:ext uri="{FF2B5EF4-FFF2-40B4-BE49-F238E27FC236}">
                <a16:creationId xmlns:a16="http://schemas.microsoft.com/office/drawing/2014/main" id="{DD8D18C6-02A9-5967-696D-C7CFA04655D5}"/>
              </a:ext>
            </a:extLst>
          </p:cNvPr>
          <p:cNvSpPr txBox="1"/>
          <p:nvPr/>
        </p:nvSpPr>
        <p:spPr>
          <a:xfrm>
            <a:off x="174064" y="1287243"/>
            <a:ext cx="11216530" cy="5570756"/>
          </a:xfrm>
          <a:prstGeom prst="rect">
            <a:avLst/>
          </a:prstGeom>
          <a:noFill/>
        </p:spPr>
        <p:txBody>
          <a:bodyPr wrap="square" rtlCol="0">
            <a:spAutoFit/>
          </a:bodyPr>
          <a:lstStyle/>
          <a:p>
            <a:pPr marL="457200" indent="-457200" algn="l">
              <a:buFont typeface="Arial" panose="020B0604020202020204" pitchFamily="34" charset="0"/>
              <a:buChar char="•"/>
            </a:pPr>
            <a:r>
              <a:rPr lang="en-GB" sz="3200" dirty="0">
                <a:latin typeface="Gotham"/>
              </a:rPr>
              <a:t>Miss Holden will be dropping into forms after half term, for any queries and questions.</a:t>
            </a:r>
          </a:p>
          <a:p>
            <a:pPr marL="457200" indent="-457200" algn="l">
              <a:buFont typeface="Arial" panose="020B0604020202020204" pitchFamily="34" charset="0"/>
              <a:buChar char="•"/>
            </a:pPr>
            <a:endParaRPr lang="en-GB" sz="3200" dirty="0">
              <a:latin typeface="Gotham"/>
            </a:endParaRPr>
          </a:p>
          <a:p>
            <a:pPr marL="457200" indent="-457200" algn="l">
              <a:buFont typeface="Arial" panose="020B0604020202020204" pitchFamily="34" charset="0"/>
              <a:buChar char="•"/>
            </a:pPr>
            <a:r>
              <a:rPr lang="en-GB" sz="3200" dirty="0">
                <a:latin typeface="Gotham"/>
              </a:rPr>
              <a:t>We will run drop-in sessions for additional support.</a:t>
            </a:r>
          </a:p>
          <a:p>
            <a:pPr marL="457200" indent="-457200" algn="l">
              <a:buFont typeface="Arial" panose="020B0604020202020204" pitchFamily="34" charset="0"/>
              <a:buChar char="•"/>
            </a:pPr>
            <a:endParaRPr lang="en-GB" sz="3200" dirty="0">
              <a:latin typeface="Gotham"/>
            </a:endParaRPr>
          </a:p>
          <a:p>
            <a:pPr marL="457200" indent="-457200" algn="l">
              <a:buFont typeface="Arial" panose="020B0604020202020204" pitchFamily="34" charset="0"/>
              <a:buChar char="•"/>
            </a:pPr>
            <a:r>
              <a:rPr lang="en-GB" sz="3200" dirty="0">
                <a:latin typeface="Gotham"/>
              </a:rPr>
              <a:t>You will also get opportunities for </a:t>
            </a:r>
            <a:r>
              <a:rPr lang="en-GB" sz="3200" dirty="0" err="1">
                <a:latin typeface="Gotham"/>
              </a:rPr>
              <a:t>Unifrog</a:t>
            </a:r>
            <a:r>
              <a:rPr lang="en-GB" sz="3200" dirty="0">
                <a:latin typeface="Gotham"/>
              </a:rPr>
              <a:t> guidance in a PC room during form time.</a:t>
            </a:r>
          </a:p>
          <a:p>
            <a:pPr marL="457200" indent="-457200" algn="l">
              <a:buFont typeface="Arial" panose="020B0604020202020204" pitchFamily="34" charset="0"/>
              <a:buChar char="•"/>
            </a:pPr>
            <a:endParaRPr lang="en-GB" sz="3200" dirty="0">
              <a:latin typeface="Gotham"/>
            </a:endParaRPr>
          </a:p>
          <a:p>
            <a:pPr marL="457200" indent="-457200" algn="l">
              <a:buFont typeface="Arial" panose="020B0604020202020204" pitchFamily="34" charset="0"/>
              <a:buChar char="•"/>
            </a:pPr>
            <a:r>
              <a:rPr lang="en-GB" sz="3200" dirty="0">
                <a:latin typeface="Gotham"/>
              </a:rPr>
              <a:t>You can also email </a:t>
            </a:r>
            <a:r>
              <a:rPr lang="en-GB" sz="3200" b="1" dirty="0">
                <a:latin typeface="Gotham"/>
              </a:rPr>
              <a:t>@careers</a:t>
            </a:r>
            <a:r>
              <a:rPr lang="en-GB" sz="3200" dirty="0">
                <a:latin typeface="Gotham"/>
              </a:rPr>
              <a:t> to request help</a:t>
            </a:r>
            <a:endParaRPr lang="en-GB" sz="3600" i="0" dirty="0">
              <a:effectLst/>
              <a:latin typeface="Gotham"/>
            </a:endParaRPr>
          </a:p>
          <a:p>
            <a:pPr marL="571500" indent="-571500" algn="l">
              <a:buFont typeface="Arial" panose="020B0604020202020204" pitchFamily="34" charset="0"/>
              <a:buChar char="•"/>
            </a:pPr>
            <a:endParaRPr lang="en-GB" sz="3200" i="0" dirty="0">
              <a:effectLst/>
              <a:latin typeface="Gotham"/>
            </a:endParaRPr>
          </a:p>
          <a:p>
            <a:pPr algn="l"/>
            <a:endParaRPr lang="en-GB" sz="3600" b="0" i="0" dirty="0">
              <a:effectLst/>
              <a:latin typeface="Gotham"/>
            </a:endParaRPr>
          </a:p>
        </p:txBody>
      </p:sp>
      <p:pic>
        <p:nvPicPr>
          <p:cNvPr id="3" name="Picture 2">
            <a:extLst>
              <a:ext uri="{FF2B5EF4-FFF2-40B4-BE49-F238E27FC236}">
                <a16:creationId xmlns:a16="http://schemas.microsoft.com/office/drawing/2014/main" id="{E5C2ECA3-2EEC-6E3E-6673-B624A1A3B6AB}"/>
              </a:ext>
            </a:extLst>
          </p:cNvPr>
          <p:cNvPicPr>
            <a:picLocks noChangeAspect="1"/>
          </p:cNvPicPr>
          <p:nvPr/>
        </p:nvPicPr>
        <p:blipFill>
          <a:blip r:embed="rId4"/>
          <a:stretch>
            <a:fillRect/>
          </a:stretch>
        </p:blipFill>
        <p:spPr>
          <a:xfrm rot="20987407">
            <a:off x="9500640" y="5331224"/>
            <a:ext cx="1695202" cy="1012123"/>
          </a:xfrm>
          <a:prstGeom prst="rect">
            <a:avLst/>
          </a:prstGeom>
        </p:spPr>
      </p:pic>
    </p:spTree>
    <p:extLst>
      <p:ext uri="{BB962C8B-B14F-4D97-AF65-F5344CB8AC3E}">
        <p14:creationId xmlns:p14="http://schemas.microsoft.com/office/powerpoint/2010/main" val="41527183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Image result for paper background">
            <a:extLst>
              <a:ext uri="{FF2B5EF4-FFF2-40B4-BE49-F238E27FC236}">
                <a16:creationId xmlns:a16="http://schemas.microsoft.com/office/drawing/2014/main" id="{D6ADB6E0-863E-4EB1-8688-3087A3ED3B0B}"/>
              </a:ext>
            </a:extLst>
          </p:cNvPr>
          <p:cNvPicPr>
            <a:picLocks noChangeAspect="1" noChangeArrowheads="1"/>
          </p:cNvPicPr>
          <p:nvPr/>
        </p:nvPicPr>
        <p:blipFill>
          <a:blip r:embed="rId3">
            <a:alphaModFix amt="35000"/>
            <a:extLst>
              <a:ext uri="{28A0092B-C50C-407E-A947-70E740481C1C}">
                <a14:useLocalDpi xmlns:a14="http://schemas.microsoft.com/office/drawing/2010/main" val="0"/>
              </a:ext>
            </a:extLst>
          </a:blip>
          <a:srcRect/>
          <a:stretch>
            <a:fillRect/>
          </a:stretch>
        </p:blipFill>
        <p:spPr bwMode="auto">
          <a:xfrm>
            <a:off x="-25185" y="291950"/>
            <a:ext cx="11999176" cy="6903968"/>
          </a:xfrm>
          <a:prstGeom prst="rect">
            <a:avLst/>
          </a:prstGeom>
          <a:noFill/>
          <a:extLst>
            <a:ext uri="{909E8E84-426E-40DD-AFC4-6F175D3DCCD1}">
              <a14:hiddenFill xmlns:a14="http://schemas.microsoft.com/office/drawing/2010/main">
                <a:solidFill>
                  <a:srgbClr val="FFFFFF"/>
                </a:solidFill>
              </a14:hiddenFill>
            </a:ext>
          </a:extLst>
        </p:spPr>
      </p:pic>
      <p:sp>
        <p:nvSpPr>
          <p:cNvPr id="31" name="Flowchart: Document 30">
            <a:extLst>
              <a:ext uri="{FF2B5EF4-FFF2-40B4-BE49-F238E27FC236}">
                <a16:creationId xmlns:a16="http://schemas.microsoft.com/office/drawing/2014/main" id="{3D5D05D9-63B9-4376-8387-06D25405B669}"/>
              </a:ext>
            </a:extLst>
          </p:cNvPr>
          <p:cNvSpPr/>
          <p:nvPr/>
        </p:nvSpPr>
        <p:spPr>
          <a:xfrm rot="5400000" flipH="1">
            <a:off x="8260503" y="3471067"/>
            <a:ext cx="7317258" cy="545735"/>
          </a:xfrm>
          <a:prstGeom prst="flowChartDocument">
            <a:avLst/>
          </a:prstGeom>
          <a:solidFill>
            <a:srgbClr val="92D050"/>
          </a:soli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 name="Flowchart: Document 5"/>
          <p:cNvSpPr/>
          <p:nvPr/>
        </p:nvSpPr>
        <p:spPr>
          <a:xfrm>
            <a:off x="-17179" y="1"/>
            <a:ext cx="12217185" cy="1077266"/>
          </a:xfrm>
          <a:prstGeom prst="flowChartDocument">
            <a:avLst/>
          </a:prstGeom>
          <a:solidFill>
            <a:srgbClr val="20AF7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p:cNvSpPr txBox="1"/>
          <p:nvPr/>
        </p:nvSpPr>
        <p:spPr>
          <a:xfrm>
            <a:off x="232692" y="85306"/>
            <a:ext cx="11959307" cy="769441"/>
          </a:xfrm>
          <a:prstGeom prst="rect">
            <a:avLst/>
          </a:prstGeom>
          <a:noFill/>
        </p:spPr>
        <p:txBody>
          <a:bodyPr wrap="square" rtlCol="0">
            <a:spAutoFit/>
          </a:bodyPr>
          <a:lstStyle/>
          <a:p>
            <a:r>
              <a:rPr lang="en-GB" sz="4400" dirty="0">
                <a:solidFill>
                  <a:schemeClr val="bg1"/>
                </a:solidFill>
                <a:effectLst>
                  <a:outerShdw blurRad="38100" dist="38100" dir="2700000" algn="tl">
                    <a:srgbClr val="000000">
                      <a:alpha val="43137"/>
                    </a:srgbClr>
                  </a:outerShdw>
                </a:effectLst>
                <a:latin typeface="Berlin Sans FB" panose="020E0602020502020306" pitchFamily="34" charset="0"/>
              </a:rPr>
              <a:t>Securing Your Placement</a:t>
            </a:r>
            <a:endParaRPr lang="en-GB" sz="4400" i="1" dirty="0">
              <a:solidFill>
                <a:schemeClr val="bg1"/>
              </a:solidFill>
              <a:effectLst>
                <a:outerShdw blurRad="38100" dist="38100" dir="2700000" algn="tl">
                  <a:srgbClr val="000000">
                    <a:alpha val="43137"/>
                  </a:srgbClr>
                </a:outerShdw>
              </a:effectLst>
              <a:latin typeface="Berlin Sans FB" panose="020E0602020502020306" pitchFamily="34" charset="0"/>
            </a:endParaRPr>
          </a:p>
        </p:txBody>
      </p:sp>
      <p:sp>
        <p:nvSpPr>
          <p:cNvPr id="8" name="TextBox 7">
            <a:extLst>
              <a:ext uri="{FF2B5EF4-FFF2-40B4-BE49-F238E27FC236}">
                <a16:creationId xmlns:a16="http://schemas.microsoft.com/office/drawing/2014/main" id="{DD8D18C6-02A9-5967-696D-C7CFA04655D5}"/>
              </a:ext>
            </a:extLst>
          </p:cNvPr>
          <p:cNvSpPr txBox="1"/>
          <p:nvPr/>
        </p:nvSpPr>
        <p:spPr>
          <a:xfrm>
            <a:off x="202275" y="1162572"/>
            <a:ext cx="6492811" cy="6063198"/>
          </a:xfrm>
          <a:prstGeom prst="rect">
            <a:avLst/>
          </a:prstGeom>
          <a:noFill/>
        </p:spPr>
        <p:txBody>
          <a:bodyPr wrap="square" rtlCol="0">
            <a:spAutoFit/>
          </a:bodyPr>
          <a:lstStyle/>
          <a:p>
            <a:pPr marL="457200" indent="-457200" algn="l">
              <a:buFont typeface="Arial" panose="020B0604020202020204" pitchFamily="34" charset="0"/>
              <a:buChar char="•"/>
            </a:pPr>
            <a:r>
              <a:rPr lang="en-GB" sz="3200" dirty="0">
                <a:latin typeface="Gotham"/>
              </a:rPr>
              <a:t>Once you have secured your placement with your employer you need to obtain </a:t>
            </a:r>
            <a:r>
              <a:rPr lang="en-GB" sz="3200" b="1" dirty="0">
                <a:latin typeface="Gotham"/>
              </a:rPr>
              <a:t>accurate contact details</a:t>
            </a:r>
            <a:r>
              <a:rPr lang="en-GB" sz="3200" dirty="0">
                <a:latin typeface="Gotham"/>
              </a:rPr>
              <a:t> for them and tell them that we will be </a:t>
            </a:r>
            <a:r>
              <a:rPr lang="en-GB" sz="3200" b="1" dirty="0">
                <a:latin typeface="Gotham"/>
              </a:rPr>
              <a:t>using </a:t>
            </a:r>
            <a:r>
              <a:rPr lang="en-GB" sz="3200" b="1" dirty="0" err="1">
                <a:latin typeface="Gotham"/>
              </a:rPr>
              <a:t>Unifrog</a:t>
            </a:r>
            <a:r>
              <a:rPr lang="en-GB" sz="3200" b="1" dirty="0">
                <a:latin typeface="Gotham"/>
              </a:rPr>
              <a:t> </a:t>
            </a:r>
            <a:r>
              <a:rPr lang="en-GB" sz="3200" dirty="0">
                <a:latin typeface="Gotham"/>
              </a:rPr>
              <a:t>to collect permissions and important documents.</a:t>
            </a:r>
          </a:p>
          <a:p>
            <a:pPr marL="457200" indent="-457200" algn="l">
              <a:buFont typeface="Arial" panose="020B0604020202020204" pitchFamily="34" charset="0"/>
              <a:buChar char="•"/>
            </a:pPr>
            <a:endParaRPr lang="en-GB" sz="3200" i="0" dirty="0">
              <a:effectLst/>
              <a:latin typeface="Gotham"/>
            </a:endParaRPr>
          </a:p>
          <a:p>
            <a:pPr marL="457200" indent="-457200" algn="l">
              <a:buFont typeface="Arial" panose="020B0604020202020204" pitchFamily="34" charset="0"/>
              <a:buChar char="•"/>
            </a:pPr>
            <a:r>
              <a:rPr lang="en-GB" sz="3200" i="0" dirty="0">
                <a:effectLst/>
                <a:latin typeface="Gotham"/>
              </a:rPr>
              <a:t>We have produced </a:t>
            </a:r>
            <a:r>
              <a:rPr lang="en-GB" sz="3200" b="1" i="0" dirty="0">
                <a:effectLst/>
                <a:latin typeface="Gotham"/>
              </a:rPr>
              <a:t>a letter </a:t>
            </a:r>
            <a:r>
              <a:rPr lang="en-GB" sz="3200" i="0" dirty="0">
                <a:effectLst/>
                <a:latin typeface="Gotham"/>
              </a:rPr>
              <a:t>that you can send to your employer to inform them about the process.</a:t>
            </a:r>
          </a:p>
          <a:p>
            <a:pPr algn="l"/>
            <a:endParaRPr lang="en-GB" sz="3600" b="0" i="0" dirty="0">
              <a:effectLst/>
              <a:latin typeface="Gotham"/>
            </a:endParaRPr>
          </a:p>
        </p:txBody>
      </p:sp>
      <p:pic>
        <p:nvPicPr>
          <p:cNvPr id="3" name="Picture 2">
            <a:extLst>
              <a:ext uri="{FF2B5EF4-FFF2-40B4-BE49-F238E27FC236}">
                <a16:creationId xmlns:a16="http://schemas.microsoft.com/office/drawing/2014/main" id="{5E3BB220-FA59-9DB6-6CC1-B6ACFCAEB0DA}"/>
              </a:ext>
            </a:extLst>
          </p:cNvPr>
          <p:cNvPicPr>
            <a:picLocks noChangeAspect="1"/>
          </p:cNvPicPr>
          <p:nvPr/>
        </p:nvPicPr>
        <p:blipFill rotWithShape="1">
          <a:blip r:embed="rId4"/>
          <a:srcRect l="17375" t="12907" r="68877" b="26800"/>
          <a:stretch/>
        </p:blipFill>
        <p:spPr>
          <a:xfrm rot="335294">
            <a:off x="7130716" y="1522854"/>
            <a:ext cx="3381664" cy="4634613"/>
          </a:xfrm>
          <a:prstGeom prst="rect">
            <a:avLst/>
          </a:prstGeom>
        </p:spPr>
      </p:pic>
    </p:spTree>
    <p:extLst>
      <p:ext uri="{BB962C8B-B14F-4D97-AF65-F5344CB8AC3E}">
        <p14:creationId xmlns:p14="http://schemas.microsoft.com/office/powerpoint/2010/main" val="20508493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Image result for paper background">
            <a:extLst>
              <a:ext uri="{FF2B5EF4-FFF2-40B4-BE49-F238E27FC236}">
                <a16:creationId xmlns:a16="http://schemas.microsoft.com/office/drawing/2014/main" id="{D6ADB6E0-863E-4EB1-8688-3087A3ED3B0B}"/>
              </a:ext>
            </a:extLst>
          </p:cNvPr>
          <p:cNvPicPr>
            <a:picLocks noChangeAspect="1" noChangeArrowheads="1"/>
          </p:cNvPicPr>
          <p:nvPr/>
        </p:nvPicPr>
        <p:blipFill>
          <a:blip r:embed="rId3">
            <a:alphaModFix amt="35000"/>
            <a:extLst>
              <a:ext uri="{28A0092B-C50C-407E-A947-70E740481C1C}">
                <a14:useLocalDpi xmlns:a14="http://schemas.microsoft.com/office/drawing/2010/main" val="0"/>
              </a:ext>
            </a:extLst>
          </a:blip>
          <a:srcRect/>
          <a:stretch>
            <a:fillRect/>
          </a:stretch>
        </p:blipFill>
        <p:spPr bwMode="auto">
          <a:xfrm>
            <a:off x="-81606" y="415366"/>
            <a:ext cx="11999176" cy="6903968"/>
          </a:xfrm>
          <a:prstGeom prst="rect">
            <a:avLst/>
          </a:prstGeom>
          <a:noFill/>
          <a:extLst>
            <a:ext uri="{909E8E84-426E-40DD-AFC4-6F175D3DCCD1}">
              <a14:hiddenFill xmlns:a14="http://schemas.microsoft.com/office/drawing/2010/main">
                <a:solidFill>
                  <a:srgbClr val="FFFFFF"/>
                </a:solidFill>
              </a14:hiddenFill>
            </a:ext>
          </a:extLst>
        </p:spPr>
      </p:pic>
      <p:sp>
        <p:nvSpPr>
          <p:cNvPr id="31" name="Flowchart: Document 30">
            <a:extLst>
              <a:ext uri="{FF2B5EF4-FFF2-40B4-BE49-F238E27FC236}">
                <a16:creationId xmlns:a16="http://schemas.microsoft.com/office/drawing/2014/main" id="{3D5D05D9-63B9-4376-8387-06D25405B669}"/>
              </a:ext>
            </a:extLst>
          </p:cNvPr>
          <p:cNvSpPr/>
          <p:nvPr/>
        </p:nvSpPr>
        <p:spPr>
          <a:xfrm rot="5400000" flipH="1">
            <a:off x="8260503" y="3471067"/>
            <a:ext cx="7317258" cy="545735"/>
          </a:xfrm>
          <a:prstGeom prst="flowChartDocument">
            <a:avLst/>
          </a:prstGeom>
          <a:solidFill>
            <a:srgbClr val="92D050"/>
          </a:soli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 name="Flowchart: Document 5"/>
          <p:cNvSpPr/>
          <p:nvPr/>
        </p:nvSpPr>
        <p:spPr>
          <a:xfrm>
            <a:off x="-17179" y="1"/>
            <a:ext cx="12217185" cy="1077266"/>
          </a:xfrm>
          <a:prstGeom prst="flowChartDocument">
            <a:avLst/>
          </a:prstGeom>
          <a:solidFill>
            <a:srgbClr val="20AF7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p:cNvSpPr txBox="1"/>
          <p:nvPr/>
        </p:nvSpPr>
        <p:spPr>
          <a:xfrm>
            <a:off x="232692" y="85306"/>
            <a:ext cx="11959307" cy="769441"/>
          </a:xfrm>
          <a:prstGeom prst="rect">
            <a:avLst/>
          </a:prstGeom>
          <a:noFill/>
        </p:spPr>
        <p:txBody>
          <a:bodyPr wrap="square" rtlCol="0">
            <a:spAutoFit/>
          </a:bodyPr>
          <a:lstStyle/>
          <a:p>
            <a:r>
              <a:rPr lang="en-GB" sz="4400" dirty="0">
                <a:solidFill>
                  <a:schemeClr val="bg1"/>
                </a:solidFill>
                <a:effectLst>
                  <a:outerShdw blurRad="38100" dist="38100" dir="2700000" algn="tl">
                    <a:srgbClr val="000000">
                      <a:alpha val="43137"/>
                    </a:srgbClr>
                  </a:outerShdw>
                </a:effectLst>
                <a:latin typeface="Berlin Sans FB" panose="020E0602020502020306" pitchFamily="34" charset="0"/>
              </a:rPr>
              <a:t>Unifrog</a:t>
            </a:r>
            <a:endParaRPr lang="en-GB" sz="4400" i="1" dirty="0">
              <a:solidFill>
                <a:schemeClr val="bg1"/>
              </a:solidFill>
              <a:effectLst>
                <a:outerShdw blurRad="38100" dist="38100" dir="2700000" algn="tl">
                  <a:srgbClr val="000000">
                    <a:alpha val="43137"/>
                  </a:srgbClr>
                </a:outerShdw>
              </a:effectLst>
              <a:latin typeface="Berlin Sans FB" panose="020E0602020502020306" pitchFamily="34" charset="0"/>
            </a:endParaRPr>
          </a:p>
        </p:txBody>
      </p:sp>
      <p:sp>
        <p:nvSpPr>
          <p:cNvPr id="2" name="TextBox 1">
            <a:extLst>
              <a:ext uri="{FF2B5EF4-FFF2-40B4-BE49-F238E27FC236}">
                <a16:creationId xmlns:a16="http://schemas.microsoft.com/office/drawing/2014/main" id="{942679C7-8647-0173-8874-FC301F8F34B5}"/>
              </a:ext>
            </a:extLst>
          </p:cNvPr>
          <p:cNvSpPr txBox="1"/>
          <p:nvPr/>
        </p:nvSpPr>
        <p:spPr>
          <a:xfrm>
            <a:off x="4740683" y="1270112"/>
            <a:ext cx="6010874" cy="5570756"/>
          </a:xfrm>
          <a:prstGeom prst="rect">
            <a:avLst/>
          </a:prstGeom>
          <a:noFill/>
        </p:spPr>
        <p:txBody>
          <a:bodyPr wrap="square" rtlCol="0">
            <a:spAutoFit/>
          </a:bodyPr>
          <a:lstStyle/>
          <a:p>
            <a:pPr marL="457200" indent="-457200">
              <a:buFont typeface="Arial" panose="020B0604020202020204" pitchFamily="34" charset="0"/>
              <a:buChar char="•"/>
            </a:pPr>
            <a:r>
              <a:rPr lang="en-GB" sz="3200" dirty="0">
                <a:latin typeface="Gotham"/>
              </a:rPr>
              <a:t>Unifrog also contains some </a:t>
            </a:r>
            <a:r>
              <a:rPr lang="en-GB" sz="3200" b="1" dirty="0">
                <a:latin typeface="Gotham"/>
              </a:rPr>
              <a:t>useful tips </a:t>
            </a:r>
            <a:r>
              <a:rPr lang="en-GB" sz="3200" dirty="0">
                <a:latin typeface="Gotham"/>
              </a:rPr>
              <a:t>on securing a work placement.</a:t>
            </a:r>
          </a:p>
          <a:p>
            <a:pPr marL="457200" indent="-457200">
              <a:buFont typeface="Arial" panose="020B0604020202020204" pitchFamily="34" charset="0"/>
              <a:buChar char="•"/>
            </a:pPr>
            <a:endParaRPr lang="en-GB" sz="3200" i="0" dirty="0">
              <a:effectLst/>
              <a:latin typeface="Gotham"/>
            </a:endParaRPr>
          </a:p>
          <a:p>
            <a:pPr marL="457200" indent="-457200">
              <a:buFont typeface="Arial" panose="020B0604020202020204" pitchFamily="34" charset="0"/>
              <a:buChar char="•"/>
            </a:pPr>
            <a:r>
              <a:rPr lang="en-GB" sz="3200" i="0" dirty="0">
                <a:effectLst/>
                <a:latin typeface="Gotham"/>
              </a:rPr>
              <a:t>It is also the place that you will </a:t>
            </a:r>
            <a:r>
              <a:rPr lang="en-GB" sz="3200" b="1" i="0" dirty="0">
                <a:effectLst/>
                <a:latin typeface="Gotham"/>
              </a:rPr>
              <a:t>log your chosen placement </a:t>
            </a:r>
            <a:r>
              <a:rPr lang="en-GB" sz="3200" i="0" dirty="0">
                <a:effectLst/>
                <a:latin typeface="Gotham"/>
              </a:rPr>
              <a:t>so that we can </a:t>
            </a:r>
            <a:r>
              <a:rPr lang="en-GB" sz="3200" b="1" i="0" dirty="0">
                <a:effectLst/>
                <a:latin typeface="Gotham"/>
              </a:rPr>
              <a:t>obtain information from your host </a:t>
            </a:r>
            <a:r>
              <a:rPr lang="en-GB" sz="3200" i="0" dirty="0">
                <a:effectLst/>
                <a:latin typeface="Gotham"/>
              </a:rPr>
              <a:t>and get </a:t>
            </a:r>
            <a:r>
              <a:rPr lang="en-GB" sz="3200" b="1" i="0" dirty="0">
                <a:effectLst/>
                <a:latin typeface="Gotham"/>
              </a:rPr>
              <a:t>permission</a:t>
            </a:r>
            <a:r>
              <a:rPr lang="en-GB" sz="3200" i="0" dirty="0">
                <a:effectLst/>
                <a:latin typeface="Gotham"/>
              </a:rPr>
              <a:t> from your </a:t>
            </a:r>
            <a:r>
              <a:rPr lang="en-GB" sz="3200" b="1" i="0" dirty="0">
                <a:effectLst/>
                <a:latin typeface="Gotham"/>
              </a:rPr>
              <a:t>parents/carers</a:t>
            </a:r>
            <a:r>
              <a:rPr lang="en-GB" sz="3200" i="0" dirty="0">
                <a:effectLst/>
                <a:latin typeface="Gotham"/>
              </a:rPr>
              <a:t>.</a:t>
            </a:r>
          </a:p>
          <a:p>
            <a:pPr algn="l"/>
            <a:endParaRPr lang="en-GB" sz="3600" b="0" i="0" dirty="0">
              <a:effectLst/>
              <a:latin typeface="Gotham"/>
            </a:endParaRPr>
          </a:p>
        </p:txBody>
      </p:sp>
      <p:pic>
        <p:nvPicPr>
          <p:cNvPr id="5" name="Picture 4">
            <a:extLst>
              <a:ext uri="{FF2B5EF4-FFF2-40B4-BE49-F238E27FC236}">
                <a16:creationId xmlns:a16="http://schemas.microsoft.com/office/drawing/2014/main" id="{3E600998-FF64-176D-2EDD-B40585A1628E}"/>
              </a:ext>
            </a:extLst>
          </p:cNvPr>
          <p:cNvPicPr>
            <a:picLocks noChangeAspect="1"/>
          </p:cNvPicPr>
          <p:nvPr/>
        </p:nvPicPr>
        <p:blipFill>
          <a:blip r:embed="rId4"/>
          <a:stretch>
            <a:fillRect/>
          </a:stretch>
        </p:blipFill>
        <p:spPr>
          <a:xfrm>
            <a:off x="1061689" y="2317464"/>
            <a:ext cx="3187385" cy="3187385"/>
          </a:xfrm>
          <a:prstGeom prst="rect">
            <a:avLst/>
          </a:prstGeom>
        </p:spPr>
      </p:pic>
    </p:spTree>
    <p:extLst>
      <p:ext uri="{BB962C8B-B14F-4D97-AF65-F5344CB8AC3E}">
        <p14:creationId xmlns:p14="http://schemas.microsoft.com/office/powerpoint/2010/main" val="21035796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Image result for paper background">
            <a:extLst>
              <a:ext uri="{FF2B5EF4-FFF2-40B4-BE49-F238E27FC236}">
                <a16:creationId xmlns:a16="http://schemas.microsoft.com/office/drawing/2014/main" id="{D6ADB6E0-863E-4EB1-8688-3087A3ED3B0B}"/>
              </a:ext>
            </a:extLst>
          </p:cNvPr>
          <p:cNvPicPr>
            <a:picLocks noChangeAspect="1" noChangeArrowheads="1"/>
          </p:cNvPicPr>
          <p:nvPr/>
        </p:nvPicPr>
        <p:blipFill>
          <a:blip r:embed="rId3">
            <a:alphaModFix amt="35000"/>
            <a:extLst>
              <a:ext uri="{28A0092B-C50C-407E-A947-70E740481C1C}">
                <a14:useLocalDpi xmlns:a14="http://schemas.microsoft.com/office/drawing/2010/main" val="0"/>
              </a:ext>
            </a:extLst>
          </a:blip>
          <a:srcRect/>
          <a:stretch>
            <a:fillRect/>
          </a:stretch>
        </p:blipFill>
        <p:spPr bwMode="auto">
          <a:xfrm>
            <a:off x="-81606" y="415366"/>
            <a:ext cx="11999176" cy="6903968"/>
          </a:xfrm>
          <a:prstGeom prst="rect">
            <a:avLst/>
          </a:prstGeom>
          <a:noFill/>
          <a:extLst>
            <a:ext uri="{909E8E84-426E-40DD-AFC4-6F175D3DCCD1}">
              <a14:hiddenFill xmlns:a14="http://schemas.microsoft.com/office/drawing/2010/main">
                <a:solidFill>
                  <a:srgbClr val="FFFFFF"/>
                </a:solidFill>
              </a14:hiddenFill>
            </a:ext>
          </a:extLst>
        </p:spPr>
      </p:pic>
      <p:sp>
        <p:nvSpPr>
          <p:cNvPr id="31" name="Flowchart: Document 30">
            <a:extLst>
              <a:ext uri="{FF2B5EF4-FFF2-40B4-BE49-F238E27FC236}">
                <a16:creationId xmlns:a16="http://schemas.microsoft.com/office/drawing/2014/main" id="{3D5D05D9-63B9-4376-8387-06D25405B669}"/>
              </a:ext>
            </a:extLst>
          </p:cNvPr>
          <p:cNvSpPr/>
          <p:nvPr/>
        </p:nvSpPr>
        <p:spPr>
          <a:xfrm rot="5400000" flipH="1">
            <a:off x="8260503" y="3471067"/>
            <a:ext cx="7317258" cy="545735"/>
          </a:xfrm>
          <a:prstGeom prst="flowChartDocument">
            <a:avLst/>
          </a:prstGeom>
          <a:solidFill>
            <a:srgbClr val="92D050"/>
          </a:soli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 name="Flowchart: Document 5"/>
          <p:cNvSpPr/>
          <p:nvPr/>
        </p:nvSpPr>
        <p:spPr>
          <a:xfrm>
            <a:off x="-17179" y="1"/>
            <a:ext cx="12217185" cy="1077266"/>
          </a:xfrm>
          <a:prstGeom prst="flowChartDocument">
            <a:avLst/>
          </a:prstGeom>
          <a:solidFill>
            <a:srgbClr val="20AF7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p:cNvSpPr txBox="1"/>
          <p:nvPr/>
        </p:nvSpPr>
        <p:spPr>
          <a:xfrm>
            <a:off x="232692" y="85306"/>
            <a:ext cx="11959307" cy="769441"/>
          </a:xfrm>
          <a:prstGeom prst="rect">
            <a:avLst/>
          </a:prstGeom>
          <a:noFill/>
        </p:spPr>
        <p:txBody>
          <a:bodyPr wrap="square" rtlCol="0">
            <a:spAutoFit/>
          </a:bodyPr>
          <a:lstStyle/>
          <a:p>
            <a:r>
              <a:rPr lang="en-GB" sz="4400" dirty="0">
                <a:solidFill>
                  <a:schemeClr val="bg1"/>
                </a:solidFill>
                <a:effectLst>
                  <a:outerShdw blurRad="38100" dist="38100" dir="2700000" algn="tl">
                    <a:srgbClr val="000000">
                      <a:alpha val="43137"/>
                    </a:srgbClr>
                  </a:outerShdw>
                </a:effectLst>
                <a:latin typeface="Berlin Sans FB" panose="020E0602020502020306" pitchFamily="34" charset="0"/>
              </a:rPr>
              <a:t>Deadlines</a:t>
            </a:r>
            <a:endParaRPr lang="en-GB" sz="4400" i="1" dirty="0">
              <a:solidFill>
                <a:schemeClr val="bg1"/>
              </a:solidFill>
              <a:effectLst>
                <a:outerShdw blurRad="38100" dist="38100" dir="2700000" algn="tl">
                  <a:srgbClr val="000000">
                    <a:alpha val="43137"/>
                  </a:srgbClr>
                </a:outerShdw>
              </a:effectLst>
              <a:latin typeface="Berlin Sans FB" panose="020E0602020502020306" pitchFamily="34" charset="0"/>
            </a:endParaRPr>
          </a:p>
        </p:txBody>
      </p:sp>
      <p:sp>
        <p:nvSpPr>
          <p:cNvPr id="8" name="TextBox 7">
            <a:extLst>
              <a:ext uri="{FF2B5EF4-FFF2-40B4-BE49-F238E27FC236}">
                <a16:creationId xmlns:a16="http://schemas.microsoft.com/office/drawing/2014/main" id="{DD8D18C6-02A9-5967-696D-C7CFA04655D5}"/>
              </a:ext>
            </a:extLst>
          </p:cNvPr>
          <p:cNvSpPr txBox="1"/>
          <p:nvPr/>
        </p:nvSpPr>
        <p:spPr>
          <a:xfrm>
            <a:off x="232692" y="1492632"/>
            <a:ext cx="11216530" cy="5078313"/>
          </a:xfrm>
          <a:prstGeom prst="rect">
            <a:avLst/>
          </a:prstGeom>
          <a:noFill/>
        </p:spPr>
        <p:txBody>
          <a:bodyPr wrap="square" rtlCol="0">
            <a:spAutoFit/>
          </a:bodyPr>
          <a:lstStyle/>
          <a:p>
            <a:pPr marL="457200" indent="-457200" algn="l">
              <a:buFont typeface="Arial" panose="020B0604020202020204" pitchFamily="34" charset="0"/>
              <a:buChar char="•"/>
            </a:pPr>
            <a:r>
              <a:rPr lang="en-GB" sz="3200" dirty="0">
                <a:latin typeface="Gotham"/>
              </a:rPr>
              <a:t>You have until </a:t>
            </a:r>
            <a:r>
              <a:rPr lang="en-GB" sz="3200" b="1" dirty="0">
                <a:solidFill>
                  <a:srgbClr val="C00000"/>
                </a:solidFill>
                <a:latin typeface="Gotham"/>
              </a:rPr>
              <a:t>Friday 11</a:t>
            </a:r>
            <a:r>
              <a:rPr lang="en-GB" sz="3200" b="1" baseline="30000" dirty="0">
                <a:solidFill>
                  <a:srgbClr val="C00000"/>
                </a:solidFill>
                <a:latin typeface="Gotham"/>
              </a:rPr>
              <a:t>th</a:t>
            </a:r>
            <a:r>
              <a:rPr lang="en-GB" sz="3200" b="1" dirty="0">
                <a:solidFill>
                  <a:srgbClr val="C00000"/>
                </a:solidFill>
                <a:latin typeface="Gotham"/>
              </a:rPr>
              <a:t> June </a:t>
            </a:r>
            <a:r>
              <a:rPr lang="en-GB" sz="3200" dirty="0">
                <a:latin typeface="Gotham"/>
              </a:rPr>
              <a:t>to secure and log your Work Placement on </a:t>
            </a:r>
            <a:r>
              <a:rPr lang="en-GB" sz="3200" dirty="0" err="1">
                <a:latin typeface="Gotham"/>
              </a:rPr>
              <a:t>Unifrog</a:t>
            </a:r>
            <a:r>
              <a:rPr lang="en-GB" sz="3200" dirty="0">
                <a:latin typeface="Gotham"/>
              </a:rPr>
              <a:t>.</a:t>
            </a:r>
          </a:p>
          <a:p>
            <a:pPr marL="457200" indent="-457200" algn="l">
              <a:buFont typeface="Arial" panose="020B0604020202020204" pitchFamily="34" charset="0"/>
              <a:buChar char="•"/>
            </a:pPr>
            <a:endParaRPr lang="en-GB" sz="3200" i="0" dirty="0">
              <a:effectLst/>
              <a:latin typeface="Gotham"/>
            </a:endParaRPr>
          </a:p>
          <a:p>
            <a:pPr marL="457200" indent="-457200" algn="l">
              <a:buFont typeface="Arial" panose="020B0604020202020204" pitchFamily="34" charset="0"/>
              <a:buChar char="•"/>
            </a:pPr>
            <a:r>
              <a:rPr lang="en-GB" sz="3200" dirty="0">
                <a:latin typeface="Gotham"/>
              </a:rPr>
              <a:t>Don’t delay in getting started – there are lots of students from other schools looking for Work Experience too.</a:t>
            </a:r>
          </a:p>
          <a:p>
            <a:pPr marL="457200" indent="-457200" algn="l">
              <a:buFont typeface="Arial" panose="020B0604020202020204" pitchFamily="34" charset="0"/>
              <a:buChar char="•"/>
            </a:pPr>
            <a:endParaRPr lang="en-GB" sz="3200" i="0" dirty="0">
              <a:effectLst/>
              <a:latin typeface="Gotham"/>
            </a:endParaRPr>
          </a:p>
          <a:p>
            <a:pPr marL="457200" indent="-457200" algn="l">
              <a:buFont typeface="Arial" panose="020B0604020202020204" pitchFamily="34" charset="0"/>
              <a:buChar char="•"/>
            </a:pPr>
            <a:r>
              <a:rPr lang="en-GB" sz="3200" dirty="0">
                <a:latin typeface="Gotham"/>
              </a:rPr>
              <a:t>Get organised and start now.</a:t>
            </a:r>
          </a:p>
          <a:p>
            <a:pPr marL="457200" indent="-457200" algn="l">
              <a:buFont typeface="Arial" panose="020B0604020202020204" pitchFamily="34" charset="0"/>
              <a:buChar char="•"/>
            </a:pPr>
            <a:endParaRPr lang="en-GB" sz="3200" i="0" dirty="0">
              <a:effectLst/>
              <a:latin typeface="Gotham"/>
            </a:endParaRPr>
          </a:p>
          <a:p>
            <a:pPr marL="457200" indent="-457200" algn="l">
              <a:buFont typeface="Arial" panose="020B0604020202020204" pitchFamily="34" charset="0"/>
              <a:buChar char="•"/>
            </a:pPr>
            <a:r>
              <a:rPr lang="en-GB" sz="3200" dirty="0">
                <a:latin typeface="Gotham"/>
              </a:rPr>
              <a:t>The final sign off for all completed </a:t>
            </a:r>
            <a:r>
              <a:rPr lang="en-GB" sz="3200" dirty="0" err="1">
                <a:latin typeface="Gotham"/>
              </a:rPr>
              <a:t>Unifrog</a:t>
            </a:r>
            <a:r>
              <a:rPr lang="en-GB" sz="3200" dirty="0">
                <a:latin typeface="Gotham"/>
              </a:rPr>
              <a:t> sections </a:t>
            </a:r>
            <a:r>
              <a:rPr lang="en-GB" sz="3200" dirty="0">
                <a:solidFill>
                  <a:srgbClr val="C00000"/>
                </a:solidFill>
                <a:latin typeface="Gotham"/>
              </a:rPr>
              <a:t>is </a:t>
            </a:r>
            <a:r>
              <a:rPr lang="en-GB" sz="3200" b="1" dirty="0">
                <a:solidFill>
                  <a:srgbClr val="C00000"/>
                </a:solidFill>
                <a:latin typeface="Gotham"/>
              </a:rPr>
              <a:t>25</a:t>
            </a:r>
            <a:r>
              <a:rPr lang="en-GB" sz="3200" b="1" baseline="30000" dirty="0">
                <a:solidFill>
                  <a:srgbClr val="C00000"/>
                </a:solidFill>
                <a:latin typeface="Gotham"/>
              </a:rPr>
              <a:t>th</a:t>
            </a:r>
            <a:r>
              <a:rPr lang="en-GB" sz="3200" b="1" dirty="0">
                <a:solidFill>
                  <a:srgbClr val="C00000"/>
                </a:solidFill>
                <a:latin typeface="Gotham"/>
              </a:rPr>
              <a:t> June</a:t>
            </a:r>
            <a:r>
              <a:rPr lang="en-GB" sz="3200" dirty="0">
                <a:solidFill>
                  <a:srgbClr val="C00000"/>
                </a:solidFill>
                <a:latin typeface="Gotham"/>
              </a:rPr>
              <a:t>.</a:t>
            </a:r>
            <a:endParaRPr lang="en-GB" sz="3200" i="0" dirty="0">
              <a:solidFill>
                <a:srgbClr val="C00000"/>
              </a:solidFill>
              <a:effectLst/>
              <a:latin typeface="Gotham"/>
            </a:endParaRPr>
          </a:p>
          <a:p>
            <a:pPr algn="l"/>
            <a:endParaRPr lang="en-GB" sz="3600" b="0" i="0" dirty="0">
              <a:effectLst/>
              <a:latin typeface="Gotham"/>
            </a:endParaRPr>
          </a:p>
        </p:txBody>
      </p:sp>
    </p:spTree>
    <p:extLst>
      <p:ext uri="{BB962C8B-B14F-4D97-AF65-F5344CB8AC3E}">
        <p14:creationId xmlns:p14="http://schemas.microsoft.com/office/powerpoint/2010/main" val="34794147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Image result for paper background">
            <a:extLst>
              <a:ext uri="{FF2B5EF4-FFF2-40B4-BE49-F238E27FC236}">
                <a16:creationId xmlns:a16="http://schemas.microsoft.com/office/drawing/2014/main" id="{D6ADB6E0-863E-4EB1-8688-3087A3ED3B0B}"/>
              </a:ext>
            </a:extLst>
          </p:cNvPr>
          <p:cNvPicPr>
            <a:picLocks noChangeAspect="1" noChangeArrowheads="1"/>
          </p:cNvPicPr>
          <p:nvPr/>
        </p:nvPicPr>
        <p:blipFill>
          <a:blip r:embed="rId3">
            <a:alphaModFix amt="35000"/>
            <a:extLst>
              <a:ext uri="{28A0092B-C50C-407E-A947-70E740481C1C}">
                <a14:useLocalDpi xmlns:a14="http://schemas.microsoft.com/office/drawing/2010/main" val="0"/>
              </a:ext>
            </a:extLst>
          </a:blip>
          <a:srcRect/>
          <a:stretch>
            <a:fillRect/>
          </a:stretch>
        </p:blipFill>
        <p:spPr bwMode="auto">
          <a:xfrm>
            <a:off x="-81606" y="415366"/>
            <a:ext cx="11999176" cy="6903968"/>
          </a:xfrm>
          <a:prstGeom prst="rect">
            <a:avLst/>
          </a:prstGeom>
          <a:noFill/>
          <a:extLst>
            <a:ext uri="{909E8E84-426E-40DD-AFC4-6F175D3DCCD1}">
              <a14:hiddenFill xmlns:a14="http://schemas.microsoft.com/office/drawing/2010/main">
                <a:solidFill>
                  <a:srgbClr val="FFFFFF"/>
                </a:solidFill>
              </a14:hiddenFill>
            </a:ext>
          </a:extLst>
        </p:spPr>
      </p:pic>
      <p:sp>
        <p:nvSpPr>
          <p:cNvPr id="31" name="Flowchart: Document 30">
            <a:extLst>
              <a:ext uri="{FF2B5EF4-FFF2-40B4-BE49-F238E27FC236}">
                <a16:creationId xmlns:a16="http://schemas.microsoft.com/office/drawing/2014/main" id="{3D5D05D9-63B9-4376-8387-06D25405B669}"/>
              </a:ext>
            </a:extLst>
          </p:cNvPr>
          <p:cNvSpPr/>
          <p:nvPr/>
        </p:nvSpPr>
        <p:spPr>
          <a:xfrm rot="5400000" flipH="1">
            <a:off x="8260503" y="3471067"/>
            <a:ext cx="7317258" cy="545735"/>
          </a:xfrm>
          <a:prstGeom prst="flowChartDocument">
            <a:avLst/>
          </a:prstGeom>
          <a:solidFill>
            <a:srgbClr val="92D050"/>
          </a:soli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 name="Flowchart: Document 5"/>
          <p:cNvSpPr/>
          <p:nvPr/>
        </p:nvSpPr>
        <p:spPr>
          <a:xfrm>
            <a:off x="-17179" y="1"/>
            <a:ext cx="12217185" cy="1077266"/>
          </a:xfrm>
          <a:prstGeom prst="flowChartDocument">
            <a:avLst/>
          </a:prstGeom>
          <a:solidFill>
            <a:srgbClr val="20AF7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p:cNvSpPr txBox="1"/>
          <p:nvPr/>
        </p:nvSpPr>
        <p:spPr>
          <a:xfrm>
            <a:off x="232692" y="85306"/>
            <a:ext cx="11959307" cy="769441"/>
          </a:xfrm>
          <a:prstGeom prst="rect">
            <a:avLst/>
          </a:prstGeom>
          <a:noFill/>
        </p:spPr>
        <p:txBody>
          <a:bodyPr wrap="square" rtlCol="0">
            <a:spAutoFit/>
          </a:bodyPr>
          <a:lstStyle/>
          <a:p>
            <a:r>
              <a:rPr lang="en-GB" sz="4400" dirty="0">
                <a:solidFill>
                  <a:schemeClr val="bg1"/>
                </a:solidFill>
                <a:effectLst>
                  <a:outerShdw blurRad="38100" dist="38100" dir="2700000" algn="tl">
                    <a:srgbClr val="000000">
                      <a:alpha val="43137"/>
                    </a:srgbClr>
                  </a:outerShdw>
                </a:effectLst>
                <a:latin typeface="Berlin Sans FB" panose="020E0602020502020306" pitchFamily="34" charset="0"/>
              </a:rPr>
              <a:t>Key Points</a:t>
            </a:r>
            <a:endParaRPr lang="en-GB" sz="4400" i="1" dirty="0">
              <a:solidFill>
                <a:schemeClr val="bg1"/>
              </a:solidFill>
              <a:effectLst>
                <a:outerShdw blurRad="38100" dist="38100" dir="2700000" algn="tl">
                  <a:srgbClr val="000000">
                    <a:alpha val="43137"/>
                  </a:srgbClr>
                </a:outerShdw>
              </a:effectLst>
              <a:latin typeface="Berlin Sans FB" panose="020E0602020502020306" pitchFamily="34" charset="0"/>
            </a:endParaRPr>
          </a:p>
        </p:txBody>
      </p:sp>
      <p:sp>
        <p:nvSpPr>
          <p:cNvPr id="8" name="TextBox 7">
            <a:extLst>
              <a:ext uri="{FF2B5EF4-FFF2-40B4-BE49-F238E27FC236}">
                <a16:creationId xmlns:a16="http://schemas.microsoft.com/office/drawing/2014/main" id="{DD8D18C6-02A9-5967-696D-C7CFA04655D5}"/>
              </a:ext>
            </a:extLst>
          </p:cNvPr>
          <p:cNvSpPr txBox="1"/>
          <p:nvPr/>
        </p:nvSpPr>
        <p:spPr>
          <a:xfrm>
            <a:off x="174064" y="1492632"/>
            <a:ext cx="11216530" cy="4585871"/>
          </a:xfrm>
          <a:prstGeom prst="rect">
            <a:avLst/>
          </a:prstGeom>
          <a:noFill/>
        </p:spPr>
        <p:txBody>
          <a:bodyPr wrap="square" rtlCol="0">
            <a:spAutoFit/>
          </a:bodyPr>
          <a:lstStyle/>
          <a:p>
            <a:pPr marL="457200" indent="-457200" algn="l">
              <a:buFont typeface="Arial" panose="020B0604020202020204" pitchFamily="34" charset="0"/>
              <a:buChar char="•"/>
            </a:pPr>
            <a:r>
              <a:rPr lang="en-GB" sz="3200" dirty="0">
                <a:latin typeface="Gotham"/>
              </a:rPr>
              <a:t>Anyone who </a:t>
            </a:r>
            <a:r>
              <a:rPr lang="en-GB" sz="3200" b="1" u="sng" dirty="0">
                <a:latin typeface="Gotham"/>
              </a:rPr>
              <a:t>does not complete the consent and risk assessment checks will not be able to take part</a:t>
            </a:r>
            <a:r>
              <a:rPr lang="en-GB" sz="3200" dirty="0">
                <a:latin typeface="Gotham"/>
              </a:rPr>
              <a:t>.  You will need to come to school as normal.</a:t>
            </a:r>
          </a:p>
          <a:p>
            <a:pPr marL="457200" indent="-457200" algn="l">
              <a:buFont typeface="Arial" panose="020B0604020202020204" pitchFamily="34" charset="0"/>
              <a:buChar char="•"/>
            </a:pPr>
            <a:endParaRPr lang="en-GB" sz="3200" dirty="0">
              <a:latin typeface="Gotham"/>
            </a:endParaRPr>
          </a:p>
          <a:p>
            <a:pPr marL="457200" indent="-457200" algn="l">
              <a:buFont typeface="Arial" panose="020B0604020202020204" pitchFamily="34" charset="0"/>
              <a:buChar char="•"/>
            </a:pPr>
            <a:r>
              <a:rPr lang="en-GB" sz="3200" dirty="0">
                <a:latin typeface="Gotham"/>
              </a:rPr>
              <a:t>Anyone unable to find a work placement will need to come to school as normal.</a:t>
            </a:r>
          </a:p>
          <a:p>
            <a:pPr marL="457200" indent="-457200" algn="l">
              <a:buFont typeface="Arial" panose="020B0604020202020204" pitchFamily="34" charset="0"/>
              <a:buChar char="•"/>
            </a:pPr>
            <a:endParaRPr lang="en-GB" sz="3200" dirty="0">
              <a:latin typeface="Gotham"/>
            </a:endParaRPr>
          </a:p>
          <a:p>
            <a:pPr marL="457200" indent="-457200" algn="l">
              <a:buFont typeface="Arial" panose="020B0604020202020204" pitchFamily="34" charset="0"/>
              <a:buChar char="•"/>
            </a:pPr>
            <a:r>
              <a:rPr lang="en-GB" sz="3200" dirty="0">
                <a:latin typeface="Gotham"/>
              </a:rPr>
              <a:t>Work placements must happen on the designated days only.</a:t>
            </a:r>
            <a:endParaRPr lang="en-GB" sz="3200" i="0" dirty="0">
              <a:effectLst/>
              <a:latin typeface="Gotham"/>
            </a:endParaRPr>
          </a:p>
          <a:p>
            <a:pPr algn="l"/>
            <a:endParaRPr lang="en-GB" sz="3600" b="0" i="0" dirty="0">
              <a:effectLst/>
              <a:latin typeface="Gotham"/>
            </a:endParaRPr>
          </a:p>
        </p:txBody>
      </p:sp>
    </p:spTree>
    <p:extLst>
      <p:ext uri="{BB962C8B-B14F-4D97-AF65-F5344CB8AC3E}">
        <p14:creationId xmlns:p14="http://schemas.microsoft.com/office/powerpoint/2010/main" val="5612683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Image result for paper background">
            <a:extLst>
              <a:ext uri="{FF2B5EF4-FFF2-40B4-BE49-F238E27FC236}">
                <a16:creationId xmlns:a16="http://schemas.microsoft.com/office/drawing/2014/main" id="{D6ADB6E0-863E-4EB1-8688-3087A3ED3B0B}"/>
              </a:ext>
            </a:extLst>
          </p:cNvPr>
          <p:cNvPicPr>
            <a:picLocks noChangeAspect="1" noChangeArrowheads="1"/>
          </p:cNvPicPr>
          <p:nvPr/>
        </p:nvPicPr>
        <p:blipFill>
          <a:blip r:embed="rId3">
            <a:alphaModFix amt="35000"/>
            <a:extLst>
              <a:ext uri="{28A0092B-C50C-407E-A947-70E740481C1C}">
                <a14:useLocalDpi xmlns:a14="http://schemas.microsoft.com/office/drawing/2010/main" val="0"/>
              </a:ext>
            </a:extLst>
          </a:blip>
          <a:srcRect/>
          <a:stretch>
            <a:fillRect/>
          </a:stretch>
        </p:blipFill>
        <p:spPr bwMode="auto">
          <a:xfrm>
            <a:off x="-81606" y="415366"/>
            <a:ext cx="11999176" cy="6903968"/>
          </a:xfrm>
          <a:prstGeom prst="rect">
            <a:avLst/>
          </a:prstGeom>
          <a:noFill/>
          <a:extLst>
            <a:ext uri="{909E8E84-426E-40DD-AFC4-6F175D3DCCD1}">
              <a14:hiddenFill xmlns:a14="http://schemas.microsoft.com/office/drawing/2010/main">
                <a:solidFill>
                  <a:srgbClr val="FFFFFF"/>
                </a:solidFill>
              </a14:hiddenFill>
            </a:ext>
          </a:extLst>
        </p:spPr>
      </p:pic>
      <p:sp>
        <p:nvSpPr>
          <p:cNvPr id="31" name="Flowchart: Document 30">
            <a:extLst>
              <a:ext uri="{FF2B5EF4-FFF2-40B4-BE49-F238E27FC236}">
                <a16:creationId xmlns:a16="http://schemas.microsoft.com/office/drawing/2014/main" id="{3D5D05D9-63B9-4376-8387-06D25405B669}"/>
              </a:ext>
            </a:extLst>
          </p:cNvPr>
          <p:cNvSpPr/>
          <p:nvPr/>
        </p:nvSpPr>
        <p:spPr>
          <a:xfrm rot="5400000" flipH="1">
            <a:off x="8260503" y="3471067"/>
            <a:ext cx="7317258" cy="545735"/>
          </a:xfrm>
          <a:prstGeom prst="flowChartDocument">
            <a:avLst/>
          </a:prstGeom>
          <a:solidFill>
            <a:srgbClr val="92D050"/>
          </a:soli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 name="Flowchart: Document 5"/>
          <p:cNvSpPr/>
          <p:nvPr/>
        </p:nvSpPr>
        <p:spPr>
          <a:xfrm>
            <a:off x="-17179" y="1"/>
            <a:ext cx="12217185" cy="1077266"/>
          </a:xfrm>
          <a:prstGeom prst="flowChartDocument">
            <a:avLst/>
          </a:prstGeom>
          <a:solidFill>
            <a:srgbClr val="20AF7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p:cNvSpPr txBox="1"/>
          <p:nvPr/>
        </p:nvSpPr>
        <p:spPr>
          <a:xfrm>
            <a:off x="232692" y="85306"/>
            <a:ext cx="11959307" cy="769441"/>
          </a:xfrm>
          <a:prstGeom prst="rect">
            <a:avLst/>
          </a:prstGeom>
          <a:noFill/>
        </p:spPr>
        <p:txBody>
          <a:bodyPr wrap="square" rtlCol="0">
            <a:spAutoFit/>
          </a:bodyPr>
          <a:lstStyle/>
          <a:p>
            <a:r>
              <a:rPr lang="en-GB" sz="4400" dirty="0">
                <a:solidFill>
                  <a:schemeClr val="bg1"/>
                </a:solidFill>
                <a:effectLst>
                  <a:outerShdw blurRad="38100" dist="38100" dir="2700000" algn="tl">
                    <a:srgbClr val="000000">
                      <a:alpha val="43137"/>
                    </a:srgbClr>
                  </a:outerShdw>
                </a:effectLst>
                <a:latin typeface="Berlin Sans FB" panose="020E0602020502020306" pitchFamily="34" charset="0"/>
              </a:rPr>
              <a:t>Further Support and Information</a:t>
            </a:r>
            <a:endParaRPr lang="en-GB" sz="4400" i="1" dirty="0">
              <a:solidFill>
                <a:schemeClr val="bg1"/>
              </a:solidFill>
              <a:effectLst>
                <a:outerShdw blurRad="38100" dist="38100" dir="2700000" algn="tl">
                  <a:srgbClr val="000000">
                    <a:alpha val="43137"/>
                  </a:srgbClr>
                </a:outerShdw>
              </a:effectLst>
              <a:latin typeface="Berlin Sans FB" panose="020E0602020502020306" pitchFamily="34" charset="0"/>
            </a:endParaRPr>
          </a:p>
        </p:txBody>
      </p:sp>
      <p:pic>
        <p:nvPicPr>
          <p:cNvPr id="3" name="Picture 2">
            <a:extLst>
              <a:ext uri="{FF2B5EF4-FFF2-40B4-BE49-F238E27FC236}">
                <a16:creationId xmlns:a16="http://schemas.microsoft.com/office/drawing/2014/main" id="{DFC3B61F-1A15-F4F6-0CFA-B23B70BC18F0}"/>
              </a:ext>
            </a:extLst>
          </p:cNvPr>
          <p:cNvPicPr>
            <a:picLocks noChangeAspect="1"/>
          </p:cNvPicPr>
          <p:nvPr/>
        </p:nvPicPr>
        <p:blipFill rotWithShape="1">
          <a:blip r:embed="rId4"/>
          <a:srcRect l="34625" t="40000" r="54125" b="23600"/>
          <a:stretch/>
        </p:blipFill>
        <p:spPr>
          <a:xfrm>
            <a:off x="8343703" y="2540307"/>
            <a:ext cx="3009371" cy="3042808"/>
          </a:xfrm>
          <a:prstGeom prst="rect">
            <a:avLst/>
          </a:prstGeom>
        </p:spPr>
      </p:pic>
      <p:sp>
        <p:nvSpPr>
          <p:cNvPr id="9" name="TextBox 8">
            <a:extLst>
              <a:ext uri="{FF2B5EF4-FFF2-40B4-BE49-F238E27FC236}">
                <a16:creationId xmlns:a16="http://schemas.microsoft.com/office/drawing/2014/main" id="{34BCA885-D5EE-6486-7CB2-79F08560E222}"/>
              </a:ext>
            </a:extLst>
          </p:cNvPr>
          <p:cNvSpPr txBox="1"/>
          <p:nvPr/>
        </p:nvSpPr>
        <p:spPr>
          <a:xfrm>
            <a:off x="174064" y="1492632"/>
            <a:ext cx="7913969" cy="5570756"/>
          </a:xfrm>
          <a:prstGeom prst="rect">
            <a:avLst/>
          </a:prstGeom>
          <a:noFill/>
        </p:spPr>
        <p:txBody>
          <a:bodyPr wrap="square" rtlCol="0">
            <a:spAutoFit/>
          </a:bodyPr>
          <a:lstStyle/>
          <a:p>
            <a:pPr marL="457200" indent="-457200" algn="l">
              <a:buFont typeface="Arial" panose="020B0604020202020204" pitchFamily="34" charset="0"/>
              <a:buChar char="•"/>
            </a:pPr>
            <a:r>
              <a:rPr lang="en-GB" sz="3200" dirty="0">
                <a:latin typeface="Gotham"/>
              </a:rPr>
              <a:t>Your parents/carers have been emailed to inform them about Work Experience.</a:t>
            </a:r>
          </a:p>
          <a:p>
            <a:pPr marL="457200" indent="-457200" algn="l">
              <a:buFont typeface="Arial" panose="020B0604020202020204" pitchFamily="34" charset="0"/>
              <a:buChar char="•"/>
            </a:pPr>
            <a:endParaRPr lang="en-GB" sz="3200" dirty="0">
              <a:latin typeface="Gotham"/>
            </a:endParaRPr>
          </a:p>
          <a:p>
            <a:pPr marL="457200" indent="-457200" algn="l">
              <a:buFont typeface="Arial" panose="020B0604020202020204" pitchFamily="34" charset="0"/>
              <a:buChar char="•"/>
            </a:pPr>
            <a:r>
              <a:rPr lang="en-GB" sz="3200" i="0" dirty="0">
                <a:effectLst/>
                <a:latin typeface="Gotham"/>
              </a:rPr>
              <a:t>All the information you need </a:t>
            </a:r>
            <a:r>
              <a:rPr lang="en-GB" sz="3200" dirty="0">
                <a:latin typeface="Gotham"/>
              </a:rPr>
              <a:t>can be found on your Y10 Careers Page of the website.</a:t>
            </a:r>
          </a:p>
          <a:p>
            <a:pPr marL="457200" indent="-457200" algn="l">
              <a:buFont typeface="Arial" panose="020B0604020202020204" pitchFamily="34" charset="0"/>
              <a:buChar char="•"/>
            </a:pPr>
            <a:endParaRPr lang="en-GB" sz="3200" i="0" dirty="0">
              <a:effectLst/>
              <a:latin typeface="Gotham"/>
            </a:endParaRPr>
          </a:p>
          <a:p>
            <a:pPr marL="457200" indent="-457200" algn="l">
              <a:buFont typeface="Arial" panose="020B0604020202020204" pitchFamily="34" charset="0"/>
              <a:buChar char="•"/>
            </a:pPr>
            <a:r>
              <a:rPr lang="en-GB" sz="3200" dirty="0">
                <a:latin typeface="Gotham"/>
              </a:rPr>
              <a:t>PSHE lessons will focus on Work Experience over the next fortnight.</a:t>
            </a:r>
          </a:p>
          <a:p>
            <a:pPr marL="457200" indent="-457200" algn="l">
              <a:buFont typeface="Arial" panose="020B0604020202020204" pitchFamily="34" charset="0"/>
              <a:buChar char="•"/>
            </a:pPr>
            <a:endParaRPr lang="en-GB" sz="3200" i="0" dirty="0">
              <a:effectLst/>
              <a:latin typeface="Gotham"/>
            </a:endParaRPr>
          </a:p>
          <a:p>
            <a:pPr marL="457200" indent="-457200" algn="l">
              <a:buFont typeface="Arial" panose="020B0604020202020204" pitchFamily="34" charset="0"/>
              <a:buChar char="•"/>
            </a:pPr>
            <a:r>
              <a:rPr lang="en-GB" sz="3200" dirty="0">
                <a:latin typeface="Gotham"/>
              </a:rPr>
              <a:t>We will run drop-in clinics for support too.</a:t>
            </a:r>
            <a:endParaRPr lang="en-GB" sz="3200" i="0" dirty="0">
              <a:effectLst/>
              <a:latin typeface="Gotham"/>
            </a:endParaRPr>
          </a:p>
          <a:p>
            <a:pPr algn="l"/>
            <a:endParaRPr lang="en-GB" sz="3600" b="0" i="0" dirty="0">
              <a:effectLst/>
              <a:latin typeface="Gotham"/>
            </a:endParaRPr>
          </a:p>
        </p:txBody>
      </p:sp>
    </p:spTree>
    <p:extLst>
      <p:ext uri="{BB962C8B-B14F-4D97-AF65-F5344CB8AC3E}">
        <p14:creationId xmlns:p14="http://schemas.microsoft.com/office/powerpoint/2010/main" val="37119282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Image result for paper background">
            <a:extLst>
              <a:ext uri="{FF2B5EF4-FFF2-40B4-BE49-F238E27FC236}">
                <a16:creationId xmlns:a16="http://schemas.microsoft.com/office/drawing/2014/main" id="{F8CF7FED-EBC7-428C-99A5-4D430B736A46}"/>
              </a:ext>
            </a:extLst>
          </p:cNvPr>
          <p:cNvPicPr>
            <a:picLocks noChangeAspect="1" noChangeArrowheads="1"/>
          </p:cNvPicPr>
          <p:nvPr/>
        </p:nvPicPr>
        <p:blipFill rotWithShape="1">
          <a:blip r:embed="rId3">
            <a:alphaModFix amt="35000"/>
            <a:extLst>
              <a:ext uri="{28A0092B-C50C-407E-A947-70E740481C1C}">
                <a14:useLocalDpi xmlns:a14="http://schemas.microsoft.com/office/drawing/2010/main" val="0"/>
              </a:ext>
            </a:extLst>
          </a:blip>
          <a:srcRect/>
          <a:stretch/>
        </p:blipFill>
        <p:spPr bwMode="auto">
          <a:xfrm>
            <a:off x="0" y="922469"/>
            <a:ext cx="12182168" cy="5945232"/>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p:cNvSpPr txBox="1"/>
          <p:nvPr/>
        </p:nvSpPr>
        <p:spPr>
          <a:xfrm>
            <a:off x="173119" y="1204051"/>
            <a:ext cx="5353654" cy="5632311"/>
          </a:xfrm>
          <a:prstGeom prst="rect">
            <a:avLst/>
          </a:prstGeom>
          <a:noFill/>
        </p:spPr>
        <p:txBody>
          <a:bodyPr wrap="square" lIns="91440" tIns="45720" rIns="91440" bIns="45720" rtlCol="0" anchor="t">
            <a:spAutoFit/>
          </a:bodyPr>
          <a:lstStyle/>
          <a:p>
            <a:r>
              <a:rPr lang="en-US" sz="4000" dirty="0">
                <a:solidFill>
                  <a:srgbClr val="292929"/>
                </a:solidFill>
                <a:latin typeface="Trebuchet MS"/>
              </a:rPr>
              <a:t>We pray for the gift </a:t>
            </a:r>
            <a:br>
              <a:rPr lang="en-US" sz="4000" dirty="0">
                <a:solidFill>
                  <a:srgbClr val="292929"/>
                </a:solidFill>
                <a:latin typeface="Trebuchet MS"/>
              </a:rPr>
            </a:br>
            <a:r>
              <a:rPr lang="en-US" sz="4000" dirty="0">
                <a:solidFill>
                  <a:srgbClr val="292929"/>
                </a:solidFill>
                <a:latin typeface="Trebuchet MS"/>
              </a:rPr>
              <a:t>of forgiveness.</a:t>
            </a:r>
          </a:p>
          <a:p>
            <a:r>
              <a:rPr lang="en-US" sz="4000" dirty="0">
                <a:solidFill>
                  <a:srgbClr val="292929"/>
                </a:solidFill>
                <a:latin typeface="Trebuchet MS"/>
              </a:rPr>
              <a:t>Help us to follow Jesus’ example to forgive those who upset us.</a:t>
            </a:r>
          </a:p>
          <a:p>
            <a:r>
              <a:rPr lang="en-US" sz="4000" dirty="0">
                <a:solidFill>
                  <a:srgbClr val="292929"/>
                </a:solidFill>
                <a:latin typeface="Trebuchet MS"/>
              </a:rPr>
              <a:t>Help us to also </a:t>
            </a:r>
            <a:br>
              <a:rPr lang="en-US" sz="4000" dirty="0">
                <a:solidFill>
                  <a:srgbClr val="292929"/>
                </a:solidFill>
                <a:latin typeface="Trebuchet MS"/>
              </a:rPr>
            </a:br>
            <a:r>
              <a:rPr lang="en-US" sz="4000" dirty="0">
                <a:solidFill>
                  <a:srgbClr val="292929"/>
                </a:solidFill>
                <a:latin typeface="Trebuchet MS"/>
              </a:rPr>
              <a:t>forgive ourselves </a:t>
            </a:r>
          </a:p>
          <a:p>
            <a:r>
              <a:rPr lang="en-US" sz="4000" b="1" dirty="0">
                <a:solidFill>
                  <a:srgbClr val="FF3300"/>
                </a:solidFill>
                <a:latin typeface="Trebuchet MS"/>
              </a:rPr>
              <a:t>AMEN</a:t>
            </a:r>
          </a:p>
        </p:txBody>
      </p:sp>
      <p:sp>
        <p:nvSpPr>
          <p:cNvPr id="7" name="Flowchart: Document 6">
            <a:extLst>
              <a:ext uri="{FF2B5EF4-FFF2-40B4-BE49-F238E27FC236}">
                <a16:creationId xmlns:a16="http://schemas.microsoft.com/office/drawing/2014/main" id="{D49AED9E-6E35-465B-9BB7-FF4DACB634BB}"/>
              </a:ext>
            </a:extLst>
          </p:cNvPr>
          <p:cNvSpPr/>
          <p:nvPr/>
        </p:nvSpPr>
        <p:spPr>
          <a:xfrm rot="16200000" flipH="1" flipV="1">
            <a:off x="-7994041" y="4119570"/>
            <a:ext cx="7317258" cy="683095"/>
          </a:xfrm>
          <a:prstGeom prst="flowChartDocument">
            <a:avLst/>
          </a:prstGeom>
          <a:solidFill>
            <a:srgbClr val="92D050"/>
          </a:soli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Flowchart: Document 13">
            <a:extLst>
              <a:ext uri="{FF2B5EF4-FFF2-40B4-BE49-F238E27FC236}">
                <a16:creationId xmlns:a16="http://schemas.microsoft.com/office/drawing/2014/main" id="{E52594EA-65D4-47F3-A735-96058194B6AD}"/>
              </a:ext>
            </a:extLst>
          </p:cNvPr>
          <p:cNvSpPr/>
          <p:nvPr/>
        </p:nvSpPr>
        <p:spPr>
          <a:xfrm>
            <a:off x="8221" y="1"/>
            <a:ext cx="12183779" cy="1077266"/>
          </a:xfrm>
          <a:prstGeom prst="flowChartDocument">
            <a:avLst/>
          </a:prstGeom>
          <a:solidFill>
            <a:srgbClr val="20AF7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Box 12"/>
          <p:cNvSpPr txBox="1"/>
          <p:nvPr/>
        </p:nvSpPr>
        <p:spPr>
          <a:xfrm>
            <a:off x="239528" y="33049"/>
            <a:ext cx="12182168" cy="769441"/>
          </a:xfrm>
          <a:prstGeom prst="rect">
            <a:avLst/>
          </a:prstGeom>
          <a:noFill/>
        </p:spPr>
        <p:txBody>
          <a:bodyPr wrap="square" rtlCol="0">
            <a:spAutoFit/>
          </a:bodyPr>
          <a:lstStyle/>
          <a:p>
            <a:r>
              <a:rPr lang="en-GB" sz="4400" dirty="0">
                <a:solidFill>
                  <a:schemeClr val="bg1"/>
                </a:solidFill>
                <a:effectLst>
                  <a:outerShdw blurRad="38100" dist="38100" dir="2700000" algn="tl">
                    <a:srgbClr val="000000">
                      <a:alpha val="43137"/>
                    </a:srgbClr>
                  </a:outerShdw>
                </a:effectLst>
                <a:latin typeface="Berlin Sans FB" panose="020E0602020502020306" pitchFamily="34" charset="0"/>
              </a:rPr>
              <a:t>Prayer</a:t>
            </a:r>
            <a:endParaRPr lang="en-GB" sz="4400" i="1" dirty="0">
              <a:solidFill>
                <a:schemeClr val="bg1"/>
              </a:solidFill>
              <a:effectLst>
                <a:outerShdw blurRad="38100" dist="38100" dir="2700000" algn="tl">
                  <a:srgbClr val="000000">
                    <a:alpha val="43137"/>
                  </a:srgbClr>
                </a:outerShdw>
              </a:effectLst>
              <a:latin typeface="Berlin Sans FB" panose="020E0602020502020306" pitchFamily="34" charset="0"/>
            </a:endParaRPr>
          </a:p>
        </p:txBody>
      </p:sp>
      <p:pic>
        <p:nvPicPr>
          <p:cNvPr id="2" name="Picture 1">
            <a:extLst>
              <a:ext uri="{FF2B5EF4-FFF2-40B4-BE49-F238E27FC236}">
                <a16:creationId xmlns:a16="http://schemas.microsoft.com/office/drawing/2014/main" id="{54DB9CF7-69CE-810B-77BA-6F5DB9E8B62E}"/>
              </a:ext>
            </a:extLst>
          </p:cNvPr>
          <p:cNvPicPr>
            <a:picLocks noChangeAspect="1"/>
          </p:cNvPicPr>
          <p:nvPr/>
        </p:nvPicPr>
        <p:blipFill>
          <a:blip r:embed="rId4"/>
          <a:stretch>
            <a:fillRect/>
          </a:stretch>
        </p:blipFill>
        <p:spPr>
          <a:xfrm rot="240628">
            <a:off x="5385107" y="1822188"/>
            <a:ext cx="6131440" cy="459858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35789451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1143</TotalTime>
  <Words>915</Words>
  <Application>Microsoft Office PowerPoint</Application>
  <PresentationFormat>Widescreen</PresentationFormat>
  <Paragraphs>147</Paragraphs>
  <Slides>21</Slides>
  <Notes>19</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21</vt:i4>
      </vt:variant>
    </vt:vector>
  </HeadingPairs>
  <TitlesOfParts>
    <vt:vector size="28" baseType="lpstr">
      <vt:lpstr>Arial</vt:lpstr>
      <vt:lpstr>Berlin Sans FB</vt:lpstr>
      <vt:lpstr>Calibri</vt:lpstr>
      <vt:lpstr>Calibri Light</vt:lpstr>
      <vt:lpstr>Gotham</vt:lpstr>
      <vt:lpstr>Trebuchet MS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Alex Savage</dc:creator>
  <cp:lastModifiedBy>Kate Freezer</cp:lastModifiedBy>
  <cp:revision>63</cp:revision>
  <dcterms:created xsi:type="dcterms:W3CDTF">2022-04-07T09:44:03Z</dcterms:created>
  <dcterms:modified xsi:type="dcterms:W3CDTF">2026-09-16T16:19:04Z</dcterms:modified>
</cp:coreProperties>
</file>