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719" r:id="rId2"/>
    <p:sldId id="714" r:id="rId3"/>
    <p:sldId id="717" r:id="rId4"/>
    <p:sldId id="718" r:id="rId5"/>
    <p:sldId id="72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F9999"/>
    <a:srgbClr val="66FF33"/>
    <a:srgbClr val="9966FF"/>
    <a:srgbClr val="009999"/>
    <a:srgbClr val="66FFFF"/>
    <a:srgbClr val="FF33CC"/>
    <a:srgbClr val="20AF7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129" autoAdjust="0"/>
  </p:normalViewPr>
  <p:slideViewPr>
    <p:cSldViewPr snapToGrid="0">
      <p:cViewPr varScale="1">
        <p:scale>
          <a:sx n="63" d="100"/>
          <a:sy n="63" d="100"/>
        </p:scale>
        <p:origin x="10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2BCFB-0774-4FEF-9D96-AC7FC0138B0E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0A4B2B-DFC1-4178-B3BF-584F8D67E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40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F5FC32-7C77-4992-B485-2B1352ABF7D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098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F5FC32-7C77-4992-B485-2B1352ABF7D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950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F5FC32-7C77-4992-B485-2B1352ABF7D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043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F5FC32-7C77-4992-B485-2B1352ABF7D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4519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F5FC32-7C77-4992-B485-2B1352ABF7D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455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C1BC3-DD0B-4845-9AEB-2726BF402C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4DD245-59B3-47D2-A26A-576CBBC0A1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019C5B-123A-48A6-A035-5D1459328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3412C-374A-4645-9E84-8B22246A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59B25-75AE-4672-AC19-B593E8352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895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1F39A-A24F-42C6-B770-444D60A41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A058CB-503C-4C3B-94B9-2EB76A88ED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2EB51-2348-4E78-B0E7-5F620F0A1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4D0B08-3059-43EB-926D-BBA4208D2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1F15F6-8B33-4AF3-B3DA-377F7932A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083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35D54-E194-4B8A-9E91-B9683F61B7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DE9FD2-07CC-4401-A07C-A280E6AB98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7589F0-3C8E-4EFA-A2C0-B58C4FE5F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5D01EE-EE0F-473A-8322-58809E9AA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F618FE-D466-4EB7-9F01-D91183C53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531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3E4A4-8B66-46B9-AAC0-DFD744645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3A28A3-18D5-4D54-BC0B-8B773DAF0C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2549E-F23D-4E60-BC6B-172259DC94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865D5B-8B16-4D3C-B6AD-0FFC4761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636B36-1533-49CE-A530-38D9AA453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B79717-A923-4BB4-BD2A-4FC37C16C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246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DBFE1-E1DC-42E1-806F-8E8F8C8DD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5876D7-7B53-41D3-855F-9240CEE62D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A240C4-222F-49E6-A595-6EBDA468B8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AA28D0-0DB4-4FA2-A566-76C340EF47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76912A-86D7-4BE3-8C70-EF143A2055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939D22-7947-4E31-8C59-4EE9D0520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6A3A86-F4AD-4909-9443-1A0E1D997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0E758F-073A-4357-9A43-35D65AA6F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318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AB0FF-2FCB-495B-B88B-403AC89B3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7E062F-0BB9-4ECF-84E0-D9BA7AF9A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1ACFC5-6DA2-4E85-BB1E-CF1530F52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F60986-BFF1-44D7-9073-974B02D4C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764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2F50DE-BED5-4D25-936C-E8349D900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107825-19DA-4B2C-A235-0C4D9A066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0D17BD-73B3-4DB6-B05D-F2216A251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752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16EE2-F539-4CDC-82EC-5F06A1E9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2322E-062F-4D57-808A-C6A47E7D5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668E7E-A66A-49A4-AE64-8F3B86F366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92F21C-9789-4B9E-95B3-CD253FDC7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E0997-2000-45ED-8F5C-329280817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DF6F85-14AA-4B77-A01E-283D043BD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712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B230D-4F3B-4D77-850F-9B554F0D3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D8356A-D59A-4251-B595-F850769B5B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C038DE-A1FC-4FA5-98D0-317F6735D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3E768F-BBB9-4A92-8321-320E55161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3D1A0A-0F84-4B8C-9165-CB5EF387B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FBE04D-B2A9-4941-83F1-60B5FBA1A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04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83311-D51E-4632-BE12-D73EB9584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8BB0D6-A0D1-4FC2-8D87-1A59C6D2F0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AE8F1-FC22-4028-BA82-EC1B3E436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63084A-AAA3-4606-99F4-4B5517122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92EAA-9E55-4F13-BF68-1087C7FB2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26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690CB1-F29A-480F-B2ED-62536ED28F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59CA7C-3A1F-4D1E-A149-31DB3254A2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938B58-5B89-4F4C-BDEF-D4185766F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238E8D-4028-429C-BDCD-0C8222A01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1F4F5-B1D9-4A97-BB7D-FB4D26133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038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1E0DAC-CA0B-4825-8356-E98BA82C6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0E655-33A6-4A02-98AC-7D9F51EA3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8F3EFA-F0BA-47FA-9881-6E194CB15D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E2C8A-43C1-495A-B3BE-AA3BFC7CE009}" type="datetimeFigureOut">
              <a:rPr lang="en-GB" smtClean="0"/>
              <a:t>07/12/2022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BA43B2-5522-4624-AAFA-195A00B886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9FE831-4C87-4674-A7E2-E9C119EE5E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EF7D-ABA8-4F3F-93C4-2CDF9B44D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229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paper background">
            <a:extLst>
              <a:ext uri="{FF2B5EF4-FFF2-40B4-BE49-F238E27FC236}">
                <a16:creationId xmlns:a16="http://schemas.microsoft.com/office/drawing/2014/main" id="{D6ADB6E0-863E-4EB1-8688-3087A3ED3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606" y="415366"/>
            <a:ext cx="11999176" cy="690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Flowchart: Document 30">
            <a:extLst>
              <a:ext uri="{FF2B5EF4-FFF2-40B4-BE49-F238E27FC236}">
                <a16:creationId xmlns:a16="http://schemas.microsoft.com/office/drawing/2014/main" id="{3D5D05D9-63B9-4376-8387-06D25405B669}"/>
              </a:ext>
            </a:extLst>
          </p:cNvPr>
          <p:cNvSpPr/>
          <p:nvPr/>
        </p:nvSpPr>
        <p:spPr>
          <a:xfrm rot="5400000" flipH="1">
            <a:off x="8260503" y="3471067"/>
            <a:ext cx="7317258" cy="545735"/>
          </a:xfrm>
          <a:prstGeom prst="flowChartDocument">
            <a:avLst/>
          </a:prstGeom>
          <a:solidFill>
            <a:srgbClr val="92D05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Flowchart: Document 5"/>
          <p:cNvSpPr/>
          <p:nvPr/>
        </p:nvSpPr>
        <p:spPr>
          <a:xfrm>
            <a:off x="-17179" y="1"/>
            <a:ext cx="12217185" cy="1077266"/>
          </a:xfrm>
          <a:prstGeom prst="flowChartDocument">
            <a:avLst/>
          </a:prstGeom>
          <a:solidFill>
            <a:srgbClr val="20AF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32692" y="85306"/>
            <a:ext cx="119593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Careers</a:t>
            </a:r>
            <a:endParaRPr lang="en-GB" sz="4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8D18C6-02A9-5967-696D-C7CFA04655D5}"/>
              </a:ext>
            </a:extLst>
          </p:cNvPr>
          <p:cNvSpPr txBox="1"/>
          <p:nvPr/>
        </p:nvSpPr>
        <p:spPr>
          <a:xfrm>
            <a:off x="2170504" y="1436919"/>
            <a:ext cx="1121653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5400" b="1" i="0" dirty="0">
                <a:effectLst/>
                <a:latin typeface="Gotham"/>
              </a:rPr>
              <a:t>Y10 Work Placement Day</a:t>
            </a:r>
          </a:p>
          <a:p>
            <a:pPr algn="l"/>
            <a:endParaRPr lang="en-GB" sz="5400" b="1" dirty="0">
              <a:latin typeface="Gotham"/>
            </a:endParaRPr>
          </a:p>
          <a:p>
            <a:pPr algn="l"/>
            <a:r>
              <a:rPr lang="en-GB" sz="5400" b="1" dirty="0">
                <a:latin typeface="Gotham"/>
              </a:rPr>
              <a:t>Wednesday 22</a:t>
            </a:r>
            <a:r>
              <a:rPr lang="en-GB" sz="5400" b="1" baseline="30000" dirty="0">
                <a:latin typeface="Gotham"/>
              </a:rPr>
              <a:t>nd</a:t>
            </a:r>
            <a:r>
              <a:rPr lang="en-GB" sz="5400" b="1" dirty="0">
                <a:latin typeface="Gotham"/>
              </a:rPr>
              <a:t> March</a:t>
            </a:r>
            <a:endParaRPr lang="en-GB" sz="5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i="0" dirty="0">
              <a:effectLst/>
              <a:latin typeface="Gotham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i="0" dirty="0">
              <a:effectLst/>
              <a:latin typeface="Gotham"/>
            </a:endParaRPr>
          </a:p>
          <a:p>
            <a:pPr algn="l"/>
            <a:endParaRPr lang="en-GB" sz="3600" b="0" i="0" dirty="0">
              <a:effectLst/>
              <a:latin typeface="Gotha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C2ECA3-2EEC-6E3E-6673-B624A1A3B6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55" y="5550411"/>
            <a:ext cx="1572656" cy="93895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E1E4FF1-701F-4540-F3BD-FA03553462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4855" y="4440843"/>
            <a:ext cx="5889246" cy="221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66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paper background">
            <a:extLst>
              <a:ext uri="{FF2B5EF4-FFF2-40B4-BE49-F238E27FC236}">
                <a16:creationId xmlns:a16="http://schemas.microsoft.com/office/drawing/2014/main" id="{D6ADB6E0-863E-4EB1-8688-3087A3ED3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606" y="415366"/>
            <a:ext cx="11999176" cy="690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Flowchart: Document 30">
            <a:extLst>
              <a:ext uri="{FF2B5EF4-FFF2-40B4-BE49-F238E27FC236}">
                <a16:creationId xmlns:a16="http://schemas.microsoft.com/office/drawing/2014/main" id="{3D5D05D9-63B9-4376-8387-06D25405B669}"/>
              </a:ext>
            </a:extLst>
          </p:cNvPr>
          <p:cNvSpPr/>
          <p:nvPr/>
        </p:nvSpPr>
        <p:spPr>
          <a:xfrm rot="5400000" flipH="1">
            <a:off x="8260503" y="3471067"/>
            <a:ext cx="7317258" cy="545735"/>
          </a:xfrm>
          <a:prstGeom prst="flowChartDocument">
            <a:avLst/>
          </a:prstGeom>
          <a:solidFill>
            <a:srgbClr val="92D05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Flowchart: Document 5"/>
          <p:cNvSpPr/>
          <p:nvPr/>
        </p:nvSpPr>
        <p:spPr>
          <a:xfrm>
            <a:off x="-17179" y="1"/>
            <a:ext cx="12217185" cy="1077266"/>
          </a:xfrm>
          <a:prstGeom prst="flowChartDocument">
            <a:avLst/>
          </a:prstGeom>
          <a:solidFill>
            <a:srgbClr val="20AF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32692" y="85306"/>
            <a:ext cx="119593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Year 10 Work Placement Day</a:t>
            </a:r>
            <a:endParaRPr lang="en-GB" sz="4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8D18C6-02A9-5967-696D-C7CFA04655D5}"/>
              </a:ext>
            </a:extLst>
          </p:cNvPr>
          <p:cNvSpPr txBox="1"/>
          <p:nvPr/>
        </p:nvSpPr>
        <p:spPr>
          <a:xfrm>
            <a:off x="206278" y="1263413"/>
            <a:ext cx="11216530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200" b="1" i="0" dirty="0">
                <a:effectLst/>
                <a:latin typeface="Gotham"/>
              </a:rPr>
              <a:t>Wednesday 22</a:t>
            </a:r>
            <a:r>
              <a:rPr lang="en-GB" sz="3200" b="1" i="0" baseline="30000" dirty="0">
                <a:effectLst/>
                <a:latin typeface="Gotham"/>
              </a:rPr>
              <a:t>nd</a:t>
            </a:r>
            <a:r>
              <a:rPr lang="en-GB" sz="3200" b="1" i="0" dirty="0">
                <a:effectLst/>
                <a:latin typeface="Gotham"/>
              </a:rPr>
              <a:t> March</a:t>
            </a:r>
          </a:p>
          <a:p>
            <a:pPr algn="l"/>
            <a:endParaRPr lang="en-GB" sz="3200" b="1" dirty="0">
              <a:latin typeface="Gotham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You will not come to school on this day and instead you will take part in a </a:t>
            </a:r>
            <a:r>
              <a:rPr lang="en-GB" sz="2800" b="1" dirty="0"/>
              <a:t>one-day work placement </a:t>
            </a:r>
            <a:r>
              <a:rPr lang="en-GB" sz="2800" dirty="0"/>
              <a:t>to gain an experience of the workplace.</a:t>
            </a:r>
            <a:br>
              <a:rPr lang="en-GB" sz="2800" dirty="0"/>
            </a:b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You will need to organise </a:t>
            </a:r>
            <a:r>
              <a:rPr lang="en-GB" sz="2800" dirty="0"/>
              <a:t>a one-day placement with an employer of your choice. </a:t>
            </a:r>
            <a:br>
              <a:rPr lang="en-GB" sz="2800" dirty="0"/>
            </a:b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You will </a:t>
            </a:r>
            <a:r>
              <a:rPr lang="en-GB" sz="2800" b="1" dirty="0"/>
              <a:t>complete a reflection and evaluation </a:t>
            </a:r>
            <a:r>
              <a:rPr lang="en-GB" sz="2800" dirty="0"/>
              <a:t>based on your experience and consider how this has shaped your future choices.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i="0" dirty="0">
              <a:effectLst/>
              <a:latin typeface="Gotham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i="0" dirty="0">
              <a:effectLst/>
              <a:latin typeface="Gotham"/>
            </a:endParaRPr>
          </a:p>
          <a:p>
            <a:pPr algn="l"/>
            <a:endParaRPr lang="en-GB" sz="3600" b="0" i="0" dirty="0">
              <a:effectLst/>
              <a:latin typeface="Gotha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C2ECA3-2EEC-6E3E-6673-B624A1A3B6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7798" y="1044710"/>
            <a:ext cx="1460029" cy="871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63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paper background">
            <a:extLst>
              <a:ext uri="{FF2B5EF4-FFF2-40B4-BE49-F238E27FC236}">
                <a16:creationId xmlns:a16="http://schemas.microsoft.com/office/drawing/2014/main" id="{D6ADB6E0-863E-4EB1-8688-3087A3ED3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606" y="415366"/>
            <a:ext cx="11999176" cy="690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Flowchart: Document 30">
            <a:extLst>
              <a:ext uri="{FF2B5EF4-FFF2-40B4-BE49-F238E27FC236}">
                <a16:creationId xmlns:a16="http://schemas.microsoft.com/office/drawing/2014/main" id="{3D5D05D9-63B9-4376-8387-06D25405B669}"/>
              </a:ext>
            </a:extLst>
          </p:cNvPr>
          <p:cNvSpPr/>
          <p:nvPr/>
        </p:nvSpPr>
        <p:spPr>
          <a:xfrm rot="5400000" flipH="1">
            <a:off x="8260503" y="3471067"/>
            <a:ext cx="7317258" cy="545735"/>
          </a:xfrm>
          <a:prstGeom prst="flowChartDocument">
            <a:avLst/>
          </a:prstGeom>
          <a:solidFill>
            <a:srgbClr val="92D05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Flowchart: Document 5"/>
          <p:cNvSpPr/>
          <p:nvPr/>
        </p:nvSpPr>
        <p:spPr>
          <a:xfrm>
            <a:off x="-17179" y="1"/>
            <a:ext cx="12217185" cy="1077266"/>
          </a:xfrm>
          <a:prstGeom prst="flowChartDocument">
            <a:avLst/>
          </a:prstGeom>
          <a:solidFill>
            <a:srgbClr val="20AF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8D18C6-02A9-5967-696D-C7CFA04655D5}"/>
              </a:ext>
            </a:extLst>
          </p:cNvPr>
          <p:cNvSpPr txBox="1"/>
          <p:nvPr/>
        </p:nvSpPr>
        <p:spPr>
          <a:xfrm>
            <a:off x="232691" y="600901"/>
            <a:ext cx="11216530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 sz="3200" b="1" i="0" dirty="0">
              <a:effectLst/>
              <a:latin typeface="Gotham"/>
            </a:endParaRPr>
          </a:p>
          <a:p>
            <a:pPr algn="l"/>
            <a:r>
              <a:rPr lang="en-GB" sz="3200" b="1" dirty="0">
                <a:solidFill>
                  <a:srgbClr val="006600"/>
                </a:solidFill>
                <a:latin typeface="Gotham"/>
              </a:rPr>
              <a:t>The Process</a:t>
            </a:r>
            <a:endParaRPr lang="en-GB" sz="3200" b="1" i="0" dirty="0">
              <a:solidFill>
                <a:srgbClr val="006600"/>
              </a:solidFill>
              <a:effectLst/>
              <a:latin typeface="Gotham"/>
            </a:endParaRPr>
          </a:p>
          <a:p>
            <a:pPr marL="571500" indent="-571500" algn="l">
              <a:buFont typeface="+mj-lt"/>
              <a:buAutoNum type="arabicPeriod"/>
            </a:pPr>
            <a:r>
              <a:rPr lang="en-GB" sz="2800" b="1" dirty="0">
                <a:latin typeface="Gotham"/>
              </a:rPr>
              <a:t>You will need to contact potential employers </a:t>
            </a:r>
            <a:r>
              <a:rPr lang="en-GB" sz="2800" dirty="0">
                <a:latin typeface="Gotham"/>
              </a:rPr>
              <a:t>to request a day’s work placement. We will provide a template email/letter to use.</a:t>
            </a:r>
          </a:p>
          <a:p>
            <a:pPr marL="571500" indent="-571500" algn="l">
              <a:buFont typeface="+mj-lt"/>
              <a:buAutoNum type="arabicPeriod"/>
            </a:pPr>
            <a:r>
              <a:rPr lang="en-GB" sz="2800" dirty="0">
                <a:latin typeface="Gotham"/>
              </a:rPr>
              <a:t>We will send out a </a:t>
            </a:r>
            <a:r>
              <a:rPr lang="en-GB" sz="2800" b="1" dirty="0">
                <a:latin typeface="Gotham"/>
              </a:rPr>
              <a:t>short survey </a:t>
            </a:r>
            <a:r>
              <a:rPr lang="en-GB" sz="2800" dirty="0">
                <a:latin typeface="Gotham"/>
              </a:rPr>
              <a:t>to confirm that you each have secured a placement.</a:t>
            </a:r>
          </a:p>
          <a:p>
            <a:pPr marL="571500" indent="-571500" algn="l">
              <a:buFont typeface="+mj-lt"/>
              <a:buAutoNum type="arabicPeriod"/>
            </a:pPr>
            <a:r>
              <a:rPr lang="en-GB" sz="2800" dirty="0">
                <a:latin typeface="Gotham"/>
              </a:rPr>
              <a:t>Once you have confirmed your placement with an employer, </a:t>
            </a:r>
            <a:r>
              <a:rPr lang="en-GB" sz="2800" b="1" dirty="0">
                <a:latin typeface="Gotham"/>
              </a:rPr>
              <a:t>you </a:t>
            </a:r>
            <a:r>
              <a:rPr lang="en-GB" sz="2800" dirty="0">
                <a:latin typeface="Gotham"/>
              </a:rPr>
              <a:t>will need to use </a:t>
            </a:r>
            <a:r>
              <a:rPr lang="en-GB" sz="2800" b="1" dirty="0" err="1">
                <a:latin typeface="Gotham"/>
              </a:rPr>
              <a:t>Unifrog</a:t>
            </a:r>
            <a:r>
              <a:rPr lang="en-GB" sz="2800" b="1" dirty="0">
                <a:latin typeface="Gotham"/>
              </a:rPr>
              <a:t> </a:t>
            </a:r>
            <a:r>
              <a:rPr lang="en-GB" sz="2800" dirty="0">
                <a:latin typeface="Gotham"/>
              </a:rPr>
              <a:t>to enter in the </a:t>
            </a:r>
            <a:r>
              <a:rPr lang="en-GB" sz="2800" b="1" dirty="0">
                <a:latin typeface="Gotham"/>
              </a:rPr>
              <a:t>employers’ information</a:t>
            </a:r>
            <a:r>
              <a:rPr lang="en-GB" sz="2800" dirty="0">
                <a:latin typeface="Gotham"/>
              </a:rPr>
              <a:t>. This will then email the employer to gather information for a risk assessment and their insurance details.</a:t>
            </a:r>
          </a:p>
          <a:p>
            <a:pPr marL="571500" indent="-571500" algn="l">
              <a:buFont typeface="+mj-lt"/>
              <a:buAutoNum type="arabicPeriod"/>
            </a:pPr>
            <a:r>
              <a:rPr lang="en-GB" sz="2800" dirty="0">
                <a:latin typeface="Gotham"/>
              </a:rPr>
              <a:t>Your </a:t>
            </a:r>
            <a:r>
              <a:rPr lang="en-GB" sz="2800" b="1" dirty="0">
                <a:latin typeface="Gotham"/>
              </a:rPr>
              <a:t>parents</a:t>
            </a:r>
            <a:r>
              <a:rPr lang="en-GB" sz="2800" dirty="0">
                <a:latin typeface="Gotham"/>
              </a:rPr>
              <a:t> will be contacted via </a:t>
            </a:r>
            <a:r>
              <a:rPr lang="en-GB" sz="2800" dirty="0" err="1">
                <a:latin typeface="Gotham"/>
              </a:rPr>
              <a:t>Unifrog</a:t>
            </a:r>
            <a:r>
              <a:rPr lang="en-GB" sz="2800" dirty="0">
                <a:latin typeface="Gotham"/>
              </a:rPr>
              <a:t> to sign off consent for you to take part.</a:t>
            </a:r>
          </a:p>
          <a:p>
            <a:pPr marL="571500" indent="-571500" algn="l">
              <a:buFont typeface="+mj-lt"/>
              <a:buAutoNum type="arabicPeriod"/>
            </a:pPr>
            <a:r>
              <a:rPr lang="en-GB" sz="2800" dirty="0">
                <a:latin typeface="Gotham"/>
              </a:rPr>
              <a:t>Finally </a:t>
            </a:r>
            <a:r>
              <a:rPr lang="en-GB" sz="2800" b="1" dirty="0">
                <a:latin typeface="Gotham"/>
              </a:rPr>
              <a:t>the school </a:t>
            </a:r>
            <a:r>
              <a:rPr lang="en-GB" sz="2800" dirty="0">
                <a:latin typeface="Gotham"/>
              </a:rPr>
              <a:t>will check off on </a:t>
            </a:r>
            <a:r>
              <a:rPr lang="en-GB" sz="2800" dirty="0" err="1">
                <a:latin typeface="Gotham"/>
              </a:rPr>
              <a:t>Unifrog</a:t>
            </a:r>
            <a:r>
              <a:rPr lang="en-GB" sz="2800" dirty="0">
                <a:latin typeface="Gotham"/>
              </a:rPr>
              <a:t> that you are safe</a:t>
            </a:r>
            <a:br>
              <a:rPr lang="en-GB" sz="2800" dirty="0">
                <a:latin typeface="Gotham"/>
              </a:rPr>
            </a:br>
            <a:r>
              <a:rPr lang="en-GB" sz="2800" dirty="0">
                <a:latin typeface="Gotham"/>
              </a:rPr>
              <a:t>to take part.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2800" i="0" dirty="0">
              <a:effectLst/>
              <a:latin typeface="Gotham"/>
            </a:endParaRPr>
          </a:p>
          <a:p>
            <a:pPr algn="l"/>
            <a:endParaRPr lang="en-GB" sz="3600" b="0" i="0" dirty="0">
              <a:effectLst/>
              <a:latin typeface="Gotha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C2ECA3-2EEC-6E3E-6673-B624A1A3B6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6653" y="5802589"/>
            <a:ext cx="1651605" cy="98609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8DA2C7F-7650-F98C-0B15-E94269C8BB57}"/>
              </a:ext>
            </a:extLst>
          </p:cNvPr>
          <p:cNvSpPr txBox="1"/>
          <p:nvPr/>
        </p:nvSpPr>
        <p:spPr>
          <a:xfrm>
            <a:off x="240699" y="65292"/>
            <a:ext cx="119593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Year 10 Work Placement Day</a:t>
            </a:r>
            <a:endParaRPr lang="en-GB" sz="4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96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paper background">
            <a:extLst>
              <a:ext uri="{FF2B5EF4-FFF2-40B4-BE49-F238E27FC236}">
                <a16:creationId xmlns:a16="http://schemas.microsoft.com/office/drawing/2014/main" id="{D6ADB6E0-863E-4EB1-8688-3087A3ED3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606" y="415366"/>
            <a:ext cx="11999176" cy="690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Flowchart: Document 30">
            <a:extLst>
              <a:ext uri="{FF2B5EF4-FFF2-40B4-BE49-F238E27FC236}">
                <a16:creationId xmlns:a16="http://schemas.microsoft.com/office/drawing/2014/main" id="{3D5D05D9-63B9-4376-8387-06D25405B669}"/>
              </a:ext>
            </a:extLst>
          </p:cNvPr>
          <p:cNvSpPr/>
          <p:nvPr/>
        </p:nvSpPr>
        <p:spPr>
          <a:xfrm rot="5400000" flipH="1">
            <a:off x="8260503" y="3471067"/>
            <a:ext cx="7317258" cy="545735"/>
          </a:xfrm>
          <a:prstGeom prst="flowChartDocument">
            <a:avLst/>
          </a:prstGeom>
          <a:solidFill>
            <a:srgbClr val="92D05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Flowchart: Document 5"/>
          <p:cNvSpPr/>
          <p:nvPr/>
        </p:nvSpPr>
        <p:spPr>
          <a:xfrm>
            <a:off x="-17179" y="1"/>
            <a:ext cx="12217185" cy="1077266"/>
          </a:xfrm>
          <a:prstGeom prst="flowChartDocument">
            <a:avLst/>
          </a:prstGeom>
          <a:solidFill>
            <a:srgbClr val="20AF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32692" y="85306"/>
            <a:ext cx="119593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Choosing a Work Placement Day</a:t>
            </a:r>
            <a:endParaRPr lang="en-GB" sz="4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8D18C6-02A9-5967-696D-C7CFA04655D5}"/>
              </a:ext>
            </a:extLst>
          </p:cNvPr>
          <p:cNvSpPr txBox="1"/>
          <p:nvPr/>
        </p:nvSpPr>
        <p:spPr>
          <a:xfrm>
            <a:off x="174064" y="1287243"/>
            <a:ext cx="1121653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Gotham"/>
              </a:rPr>
              <a:t>You may choose to a work placement based on your interests or future careers ideas.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Gotham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Gotham"/>
              </a:rPr>
              <a:t>You could choose a work placement based on locality, convenience and ease of travel.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Gotham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Gotham"/>
              </a:rPr>
              <a:t>You can also email @careers to request help if you’re stuck and can’t  find an employer to approach.</a:t>
            </a:r>
            <a:endParaRPr lang="en-GB" sz="32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i="0" dirty="0">
              <a:effectLst/>
              <a:latin typeface="Gotham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i="0" dirty="0">
              <a:effectLst/>
              <a:latin typeface="Gotham"/>
            </a:endParaRPr>
          </a:p>
          <a:p>
            <a:pPr algn="l"/>
            <a:endParaRPr lang="en-GB" sz="3600" b="0" i="0" dirty="0">
              <a:effectLst/>
              <a:latin typeface="Gotha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C2ECA3-2EEC-6E3E-6673-B624A1A3B6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87407">
            <a:off x="350710" y="5525973"/>
            <a:ext cx="1695202" cy="101212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E1E4FF1-701F-4540-F3BD-FA03553462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9035" y="5215044"/>
            <a:ext cx="4155597" cy="156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52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paper background">
            <a:extLst>
              <a:ext uri="{FF2B5EF4-FFF2-40B4-BE49-F238E27FC236}">
                <a16:creationId xmlns:a16="http://schemas.microsoft.com/office/drawing/2014/main" id="{D6ADB6E0-863E-4EB1-8688-3087A3ED3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606" y="415366"/>
            <a:ext cx="11999176" cy="690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Flowchart: Document 30">
            <a:extLst>
              <a:ext uri="{FF2B5EF4-FFF2-40B4-BE49-F238E27FC236}">
                <a16:creationId xmlns:a16="http://schemas.microsoft.com/office/drawing/2014/main" id="{3D5D05D9-63B9-4376-8387-06D25405B669}"/>
              </a:ext>
            </a:extLst>
          </p:cNvPr>
          <p:cNvSpPr/>
          <p:nvPr/>
        </p:nvSpPr>
        <p:spPr>
          <a:xfrm rot="5400000" flipH="1">
            <a:off x="8260503" y="3471067"/>
            <a:ext cx="7317258" cy="545735"/>
          </a:xfrm>
          <a:prstGeom prst="flowChartDocument">
            <a:avLst/>
          </a:prstGeom>
          <a:solidFill>
            <a:srgbClr val="92D05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Flowchart: Document 5"/>
          <p:cNvSpPr/>
          <p:nvPr/>
        </p:nvSpPr>
        <p:spPr>
          <a:xfrm>
            <a:off x="-17179" y="1"/>
            <a:ext cx="12217185" cy="1077266"/>
          </a:xfrm>
          <a:prstGeom prst="flowChartDocument">
            <a:avLst/>
          </a:prstGeom>
          <a:solidFill>
            <a:srgbClr val="20AF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32692" y="85306"/>
            <a:ext cx="119593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Year 10 Work Placement Day</a:t>
            </a:r>
            <a:endParaRPr lang="en-GB" sz="4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8D18C6-02A9-5967-696D-C7CFA04655D5}"/>
              </a:ext>
            </a:extLst>
          </p:cNvPr>
          <p:cNvSpPr txBox="1"/>
          <p:nvPr/>
        </p:nvSpPr>
        <p:spPr>
          <a:xfrm>
            <a:off x="174064" y="1287243"/>
            <a:ext cx="1121653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Gotham"/>
              </a:rPr>
              <a:t>Anyone who does not complete the consent and risk assessment checks will not be able to take part.  You will need to come to school as normal.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Gotham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Gotham"/>
              </a:rPr>
              <a:t>Anyone unable to find a work placement will need to come to school as normal.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Gotham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Gotham"/>
              </a:rPr>
              <a:t>Work placements must happen on the designated day only.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Gotham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Gotham"/>
              </a:rPr>
              <a:t>Further details will be sent out in the new year. </a:t>
            </a:r>
            <a:endParaRPr lang="en-GB" sz="32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i="0" dirty="0">
              <a:effectLst/>
              <a:latin typeface="Gotham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i="0" dirty="0">
              <a:effectLst/>
              <a:latin typeface="Gotham"/>
            </a:endParaRPr>
          </a:p>
          <a:p>
            <a:pPr algn="l"/>
            <a:endParaRPr lang="en-GB" sz="3600" b="0" i="0" dirty="0">
              <a:effectLst/>
              <a:latin typeface="Gotham"/>
            </a:endParaRPr>
          </a:p>
        </p:txBody>
      </p:sp>
    </p:spTree>
    <p:extLst>
      <p:ext uri="{BB962C8B-B14F-4D97-AF65-F5344CB8AC3E}">
        <p14:creationId xmlns:p14="http://schemas.microsoft.com/office/powerpoint/2010/main" val="233647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340</Words>
  <Application>Microsoft Office PowerPoint</Application>
  <PresentationFormat>Widescreen</PresentationFormat>
  <Paragraphs>45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Berlin Sans FB</vt:lpstr>
      <vt:lpstr>Calibri</vt:lpstr>
      <vt:lpstr>Calibri Light</vt:lpstr>
      <vt:lpstr>Gotham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Savage</dc:creator>
  <cp:lastModifiedBy>Kate Freezer</cp:lastModifiedBy>
  <cp:revision>23</cp:revision>
  <dcterms:created xsi:type="dcterms:W3CDTF">2022-04-07T09:44:03Z</dcterms:created>
  <dcterms:modified xsi:type="dcterms:W3CDTF">2022-12-07T12:25:09Z</dcterms:modified>
</cp:coreProperties>
</file>