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8" r:id="rId4"/>
    <p:sldId id="260" r:id="rId5"/>
    <p:sldId id="261" r:id="rId6"/>
    <p:sldId id="258" r:id="rId7"/>
    <p:sldId id="265" r:id="rId8"/>
    <p:sldId id="269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153" autoAdjust="0"/>
    <p:restoredTop sz="94660"/>
  </p:normalViewPr>
  <p:slideViewPr>
    <p:cSldViewPr snapToGrid="0">
      <p:cViewPr varScale="1">
        <p:scale>
          <a:sx n="86" d="100"/>
          <a:sy n="86" d="100"/>
        </p:scale>
        <p:origin x="16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1480D-E228-43F6-83FF-16F73510387E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E0040-6EEA-4D33-956D-F49B3AF0A2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091342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1480D-E228-43F6-83FF-16F73510387E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E0040-6EEA-4D33-956D-F49B3AF0A2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2854737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1480D-E228-43F6-83FF-16F73510387E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E0040-6EEA-4D33-956D-F49B3AF0A2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0989027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1480D-E228-43F6-83FF-16F73510387E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E0040-6EEA-4D33-956D-F49B3AF0A2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976788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1480D-E228-43F6-83FF-16F73510387E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E0040-6EEA-4D33-956D-F49B3AF0A2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704902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1480D-E228-43F6-83FF-16F73510387E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E0040-6EEA-4D33-956D-F49B3AF0A2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95823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1480D-E228-43F6-83FF-16F73510387E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E0040-6EEA-4D33-956D-F49B3AF0A2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524767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1480D-E228-43F6-83FF-16F73510387E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E0040-6EEA-4D33-956D-F49B3AF0A2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687752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1480D-E228-43F6-83FF-16F73510387E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E0040-6EEA-4D33-956D-F49B3AF0A2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394883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1480D-E228-43F6-83FF-16F73510387E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E0040-6EEA-4D33-956D-F49B3AF0A2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562616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1480D-E228-43F6-83FF-16F73510387E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E0040-6EEA-4D33-956D-F49B3AF0A2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295936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1480D-E228-43F6-83FF-16F73510387E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9E0040-6EEA-4D33-956D-F49B3AF0A2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0466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wipe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forms.gle/NcyoACpwbb8F8My37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rholden@ndhs.org.uk" TargetMode="External"/><Relationship Id="rId2" Type="http://schemas.openxmlformats.org/officeDocument/2006/relationships/hyperlink" Target="mailto:kfreezer@ndhs.org.uk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work experienc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6965" y="4261473"/>
            <a:ext cx="5891959" cy="2216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508473" y="2827458"/>
            <a:ext cx="4648942" cy="120032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9525">
                  <a:solidFill>
                    <a:schemeClr val="bg1"/>
                  </a:solidFill>
                  <a:prstDash val="solid"/>
                </a:ln>
                <a:latin typeface="Century Gothic" panose="020B0502020202020204" pitchFamily="34" charset="0"/>
              </a:rPr>
              <a:t>Year 8</a:t>
            </a:r>
          </a:p>
          <a:p>
            <a:pPr algn="ctr"/>
            <a:r>
              <a:rPr lang="en-US" sz="3600" b="1" cap="none" spc="0" dirty="0">
                <a:ln w="9525">
                  <a:solidFill>
                    <a:schemeClr val="bg1"/>
                  </a:solidFill>
                  <a:prstDash val="solid"/>
                </a:ln>
                <a:latin typeface="Century Gothic" panose="020B0502020202020204" pitchFamily="34" charset="0"/>
              </a:rPr>
              <a:t>Work Shadowing</a:t>
            </a:r>
            <a:endParaRPr lang="en-US" sz="3600" b="1" cap="none" spc="0" dirty="0">
              <a:ln w="9525">
                <a:solidFill>
                  <a:schemeClr val="bg1"/>
                </a:solidFill>
                <a:prstDash val="solid"/>
              </a:ln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853" y="656429"/>
            <a:ext cx="3877392" cy="2310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557918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6628" y="1359634"/>
            <a:ext cx="8081319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As part of our commitment to careers education </a:t>
            </a:r>
            <a:r>
              <a:rPr lang="en-US" sz="2200" b="1" dirty="0">
                <a:solidFill>
                  <a:srgbClr val="0070C0"/>
                </a:solidFill>
              </a:rPr>
              <a:t>Tuesday, 11</a:t>
            </a:r>
            <a:r>
              <a:rPr lang="en-US" sz="2200" b="1" baseline="30000" dirty="0">
                <a:solidFill>
                  <a:srgbClr val="0070C0"/>
                </a:solidFill>
              </a:rPr>
              <a:t>th</a:t>
            </a:r>
            <a:r>
              <a:rPr lang="en-US" sz="2200" b="1" dirty="0">
                <a:solidFill>
                  <a:srgbClr val="0070C0"/>
                </a:solidFill>
              </a:rPr>
              <a:t> July, </a:t>
            </a:r>
            <a:r>
              <a:rPr lang="en-US" sz="2200" dirty="0"/>
              <a:t>this year, is designated </a:t>
            </a:r>
            <a:r>
              <a:rPr lang="en-US" sz="2200" b="1" u="sng" dirty="0">
                <a:solidFill>
                  <a:srgbClr val="0070C0"/>
                </a:solidFill>
              </a:rPr>
              <a:t>Year 8 Work Shadow Day</a:t>
            </a:r>
            <a:r>
              <a:rPr lang="en-US" sz="2200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/>
              <a:t>Students will not come to school on this day and instead will gain an experience of the workplace, by shadowing an employee. </a:t>
            </a:r>
          </a:p>
          <a:p>
            <a:endParaRPr lang="en-GB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/>
              <a:t>They can shadow family members in their workplace or can look to organise a one-day placement with an employer of your choice.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/>
              <a:t>They will be completing a number of activities after this experience as part of their Form Time programme, in order to reflect upon their placement and to think about their future pathways.</a:t>
            </a:r>
          </a:p>
          <a:p>
            <a:r>
              <a:rPr lang="en-GB" dirty="0"/>
              <a:t> 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6628" y="251638"/>
            <a:ext cx="78699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/>
              <a:t>Careers Education</a:t>
            </a:r>
            <a:endParaRPr lang="en-GB" sz="6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6554" y="5884609"/>
            <a:ext cx="1310734" cy="781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117830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1887" y="1536979"/>
            <a:ext cx="7637370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>
                <a:solidFill>
                  <a:srgbClr val="0070C0"/>
                </a:solidFill>
              </a:rPr>
              <a:t>Gatsby Benchmark 6</a:t>
            </a:r>
          </a:p>
          <a:p>
            <a:endParaRPr lang="en-US" sz="4000" dirty="0">
              <a:solidFill>
                <a:srgbClr val="0070C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</a:rPr>
              <a:t>Every student should have first-hand experiences of the</a:t>
            </a:r>
          </a:p>
          <a:p>
            <a:r>
              <a:rPr lang="en-US" sz="2400" dirty="0">
                <a:solidFill>
                  <a:srgbClr val="000000"/>
                </a:solidFill>
              </a:rPr>
              <a:t>workplace through work visits, work shadowing and/</a:t>
            </a:r>
          </a:p>
          <a:p>
            <a:r>
              <a:rPr lang="en-US" sz="2400" dirty="0">
                <a:solidFill>
                  <a:srgbClr val="000000"/>
                </a:solidFill>
              </a:rPr>
              <a:t>or work experience to help their exploration of career</a:t>
            </a:r>
          </a:p>
          <a:p>
            <a:r>
              <a:rPr lang="en-US" sz="2400" dirty="0">
                <a:solidFill>
                  <a:srgbClr val="000000"/>
                </a:solidFill>
              </a:rPr>
              <a:t>opportunities, and expand their networks.</a:t>
            </a:r>
          </a:p>
          <a:p>
            <a:endParaRPr lang="en-US" sz="2400" dirty="0">
              <a:solidFill>
                <a:srgbClr val="00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</a:rPr>
              <a:t>By the age of 16, every student should have had at</a:t>
            </a:r>
          </a:p>
          <a:p>
            <a:r>
              <a:rPr lang="en-US" sz="2400" dirty="0">
                <a:solidFill>
                  <a:srgbClr val="000000"/>
                </a:solidFill>
              </a:rPr>
              <a:t>least one experience of a workplace, additional to any</a:t>
            </a:r>
          </a:p>
          <a:p>
            <a:r>
              <a:rPr lang="en-US" sz="2400" dirty="0">
                <a:solidFill>
                  <a:srgbClr val="000000"/>
                </a:solidFill>
              </a:rPr>
              <a:t>part-time jobs they may have.</a:t>
            </a:r>
            <a:endParaRPr lang="en-GB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506627" y="251638"/>
            <a:ext cx="220504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/>
              <a:t>Why?</a:t>
            </a:r>
            <a:endParaRPr lang="en-GB" sz="6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8459" y="5815073"/>
            <a:ext cx="1310754" cy="780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398766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6500" y="3126413"/>
            <a:ext cx="4499706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Parents have been emailed a letter to explain the process. Please ensure that emails are checked to access this.</a:t>
            </a:r>
            <a:endParaRPr lang="en-GB" sz="2200" dirty="0"/>
          </a:p>
          <a:p>
            <a:r>
              <a:rPr lang="en-GB" dirty="0"/>
              <a:t> 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6656" y="590935"/>
            <a:ext cx="419100" cy="27622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6500" y="2133600"/>
            <a:ext cx="249943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/>
              <a:t>Letter</a:t>
            </a:r>
            <a:endParaRPr lang="en-GB" sz="6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054" y="334655"/>
            <a:ext cx="2269133" cy="135092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B22133D-5A35-61FB-9992-57F6DE2F844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146" t="22488" r="75185" b="9610"/>
          <a:stretch/>
        </p:blipFill>
        <p:spPr>
          <a:xfrm rot="256874">
            <a:off x="5215667" y="1363881"/>
            <a:ext cx="3049906" cy="4130238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90740455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1954" y="1316532"/>
            <a:ext cx="526114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The letter takes you to a link for a google Parental Consent Form.</a:t>
            </a:r>
          </a:p>
          <a:p>
            <a:r>
              <a:rPr lang="en-GB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https://forms.gle/NcyoACpwbb8F8My37</a:t>
            </a:r>
            <a:endParaRPr lang="en-GB" sz="1800" u="sng" dirty="0"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200" dirty="0"/>
          </a:p>
          <a:p>
            <a:r>
              <a:rPr lang="en-US" sz="2200" dirty="0"/>
              <a:t>This needs to be completed by a parent/</a:t>
            </a:r>
            <a:r>
              <a:rPr lang="en-US" sz="2200" dirty="0" err="1"/>
              <a:t>carer</a:t>
            </a:r>
            <a:r>
              <a:rPr lang="en-US" sz="2200" dirty="0"/>
              <a:t> so that students have permission to take part.</a:t>
            </a:r>
          </a:p>
          <a:p>
            <a:endParaRPr lang="en-US" sz="2200" dirty="0"/>
          </a:p>
          <a:p>
            <a:r>
              <a:rPr lang="en-US" sz="2200" dirty="0"/>
              <a:t>Without this, students will not be able to complete the work shadow day and will have to come into the school </a:t>
            </a:r>
            <a:r>
              <a:rPr lang="en-GB" sz="2200" dirty="0"/>
              <a:t>as normal.</a:t>
            </a:r>
          </a:p>
          <a:p>
            <a:r>
              <a:rPr lang="en-GB" dirty="0"/>
              <a:t> 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6656" y="590935"/>
            <a:ext cx="419100" cy="2762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91954" y="366440"/>
            <a:ext cx="345272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/>
              <a:t>Consent</a:t>
            </a:r>
            <a:endParaRPr lang="en-GB" sz="6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l="15789" t="11684" r="66667" b="13649"/>
          <a:stretch/>
        </p:blipFill>
        <p:spPr>
          <a:xfrm>
            <a:off x="5753100" y="1124290"/>
            <a:ext cx="3058316" cy="406756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3259" y="5754083"/>
            <a:ext cx="1310754" cy="780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303501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3632" y="1210961"/>
            <a:ext cx="6507843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They have a few weeks to organise this.</a:t>
            </a:r>
          </a:p>
          <a:p>
            <a:endParaRPr lang="en-GB" sz="3200" dirty="0"/>
          </a:p>
          <a:p>
            <a:r>
              <a:rPr lang="en-GB" sz="3200" dirty="0"/>
              <a:t>A completed </a:t>
            </a:r>
            <a:r>
              <a:rPr lang="en-GB" sz="3200" b="1" dirty="0"/>
              <a:t>Parental Consent Form</a:t>
            </a:r>
            <a:r>
              <a:rPr lang="en-GB" sz="3200" dirty="0"/>
              <a:t> must be submitted by</a:t>
            </a:r>
          </a:p>
          <a:p>
            <a:endParaRPr lang="en-GB" sz="3200" dirty="0"/>
          </a:p>
          <a:p>
            <a:r>
              <a:rPr lang="en-GB" dirty="0"/>
              <a:t> </a:t>
            </a:r>
          </a:p>
        </p:txBody>
      </p:sp>
      <p:pic>
        <p:nvPicPr>
          <p:cNvPr id="1026" name="Picture 2" descr="Related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1208">
            <a:off x="6800896" y="735667"/>
            <a:ext cx="1899725" cy="1899725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drawing pin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3729" y="446431"/>
            <a:ext cx="1146794" cy="764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06011" y="5748971"/>
            <a:ext cx="1310754" cy="78035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98281" y="3992674"/>
            <a:ext cx="562949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srgbClr val="0070C0"/>
                </a:solidFill>
              </a:rPr>
              <a:t>Monday 19</a:t>
            </a:r>
            <a:r>
              <a:rPr lang="en-GB" sz="4400" b="1" baseline="30000" dirty="0">
                <a:solidFill>
                  <a:srgbClr val="0070C0"/>
                </a:solidFill>
              </a:rPr>
              <a:t>th</a:t>
            </a:r>
            <a:r>
              <a:rPr lang="en-GB" sz="4400" b="1" dirty="0">
                <a:solidFill>
                  <a:srgbClr val="0070C0"/>
                </a:solidFill>
              </a:rPr>
              <a:t> June 2023</a:t>
            </a:r>
          </a:p>
        </p:txBody>
      </p:sp>
    </p:spTree>
    <p:extLst>
      <p:ext uri="{BB962C8B-B14F-4D97-AF65-F5344CB8AC3E}">
        <p14:creationId xmlns:p14="http://schemas.microsoft.com/office/powerpoint/2010/main" val="1099577782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43187" y="108589"/>
            <a:ext cx="7911672" cy="68941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0070C0"/>
                </a:solidFill>
              </a:rPr>
              <a:t>Frequently Asked Questions</a:t>
            </a:r>
          </a:p>
          <a:p>
            <a:endParaRPr lang="en-GB" sz="2800" b="1" dirty="0">
              <a:solidFill>
                <a:srgbClr val="0070C0"/>
              </a:solidFill>
            </a:endParaRPr>
          </a:p>
          <a:p>
            <a:r>
              <a:rPr lang="en-GB" sz="2000" b="1" dirty="0">
                <a:solidFill>
                  <a:srgbClr val="0070C0"/>
                </a:solidFill>
              </a:rPr>
              <a:t>We work in an environment that is not suitable for young people. What do we do?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b="1" dirty="0"/>
              <a:t>Students can shadow another family member, or a family friend. Or they can find a one-day experience with an employer.</a:t>
            </a:r>
          </a:p>
          <a:p>
            <a:r>
              <a:rPr lang="en-GB" sz="2000" b="1" dirty="0">
                <a:solidFill>
                  <a:srgbClr val="0070C0"/>
                </a:solidFill>
              </a:rPr>
              <a:t>We work from home. What do we do?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b="1" dirty="0"/>
              <a:t>This is still a valid work place experience and students can shadow a parent/carer in their home-office environment.</a:t>
            </a:r>
          </a:p>
          <a:p>
            <a:r>
              <a:rPr lang="en-GB" sz="2000" b="1" dirty="0">
                <a:solidFill>
                  <a:srgbClr val="0070C0"/>
                </a:solidFill>
              </a:rPr>
              <a:t>My child is not interested in pursuing the same career as us. What do we do?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/>
              <a:t>Again, this is still a valid work shadow experience. It might help students to confirm their future choices or they may recognise some transferable skills.</a:t>
            </a:r>
          </a:p>
          <a:p>
            <a:r>
              <a:rPr lang="en-GB" sz="2000" b="1" dirty="0">
                <a:solidFill>
                  <a:srgbClr val="0070C0"/>
                </a:solidFill>
              </a:rPr>
              <a:t>What happens if we can’t organise a workplace day? Or, we do not give consent?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b="1" dirty="0"/>
              <a:t>Students should come into school. Normal lessons will not run so they will be supervised in a classroom to complete some work-related study.</a:t>
            </a:r>
          </a:p>
          <a:p>
            <a:endParaRPr lang="en-GB" sz="2800" b="1" dirty="0">
              <a:solidFill>
                <a:srgbClr val="0070C0"/>
              </a:solidFill>
            </a:endParaRPr>
          </a:p>
          <a:p>
            <a:r>
              <a:rPr lang="en-GB" dirty="0"/>
              <a:t> 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8588" y="262825"/>
            <a:ext cx="1310734" cy="781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0645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913760"/>
            <a:ext cx="78867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Contact:</a:t>
            </a:r>
          </a:p>
          <a:p>
            <a:r>
              <a:rPr lang="en-GB" dirty="0"/>
              <a:t>Miss Freezer – Assistant </a:t>
            </a:r>
            <a:r>
              <a:rPr lang="en-GB" dirty="0" err="1"/>
              <a:t>Headteacher</a:t>
            </a:r>
            <a:r>
              <a:rPr lang="en-GB" dirty="0"/>
              <a:t>: </a:t>
            </a:r>
            <a:r>
              <a:rPr lang="en-GB" dirty="0">
                <a:hlinkClick r:id="rId2"/>
              </a:rPr>
              <a:t>kfreezer@ndhs.org.uk</a:t>
            </a:r>
            <a:endParaRPr lang="en-GB" dirty="0"/>
          </a:p>
          <a:p>
            <a:r>
              <a:rPr lang="en-GB" dirty="0"/>
              <a:t>Mrs Holden – Careers Coordinator: </a:t>
            </a:r>
            <a:r>
              <a:rPr lang="en-GB" dirty="0">
                <a:hlinkClick r:id="rId3"/>
              </a:rPr>
              <a:t>rholden@ndhs.org.uk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2541" y="4833805"/>
            <a:ext cx="2778814" cy="165436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411111" y="551916"/>
            <a:ext cx="6104239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0070C0"/>
                </a:solidFill>
              </a:rPr>
              <a:t>Further Questions?</a:t>
            </a:r>
          </a:p>
          <a:p>
            <a:r>
              <a:rPr lang="en-GB" sz="28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026154503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243</TotalTime>
  <Words>488</Words>
  <Application>Microsoft Office PowerPoint</Application>
  <PresentationFormat>On-screen Show (4:3)</PresentationFormat>
  <Paragraphs>56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Cliffpark Ormiston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Kate Freezer</cp:lastModifiedBy>
  <cp:revision>31</cp:revision>
  <dcterms:created xsi:type="dcterms:W3CDTF">2019-01-16T16:35:55Z</dcterms:created>
  <dcterms:modified xsi:type="dcterms:W3CDTF">2023-05-15T13:22:04Z</dcterms:modified>
</cp:coreProperties>
</file>