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6858000" cy="12192000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FD"/>
    <a:srgbClr val="F5F5F5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110" d="100"/>
          <a:sy n="110" d="100"/>
        </p:scale>
        <p:origin x="2388" y="-3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900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095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30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730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089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737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638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48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449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381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039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B7305-2EE1-46A9-A410-B2EA047C0659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894B7-89D3-4C96-B071-6CC8C16C3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046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ayne.stevens@marsh.com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jayne.stevens@marsh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1" cy="2797581"/>
          </a:xfrm>
          <a:prstGeom prst="rect">
            <a:avLst/>
          </a:prstGeom>
        </p:spPr>
      </p:pic>
      <p:pic>
        <p:nvPicPr>
          <p:cNvPr id="1026" name="MMC_LogoBack_None_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31" y="130629"/>
            <a:ext cx="1190625" cy="20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235131" y="2706709"/>
            <a:ext cx="61647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>
                <a:solidFill>
                  <a:srgbClr val="646463"/>
                </a:solidFill>
                <a:latin typeface="SlatePro-Bk"/>
              </a:rPr>
              <a:t>ENERGY &amp; POWER PRACTICE</a:t>
            </a:r>
          </a:p>
          <a:p>
            <a:r>
              <a:rPr lang="en-GB" sz="2000" dirty="0">
                <a:solidFill>
                  <a:srgbClr val="043C7B"/>
                </a:solidFill>
                <a:latin typeface="SlatePro-Medium"/>
              </a:rPr>
              <a:t>Energy </a:t>
            </a:r>
            <a:r>
              <a:rPr lang="en-GB" sz="2000" dirty="0" smtClean="0">
                <a:solidFill>
                  <a:srgbClr val="043C7B"/>
                </a:solidFill>
                <a:latin typeface="SlatePro-Medium"/>
              </a:rPr>
              <a:t>&amp; Power Work </a:t>
            </a:r>
            <a:r>
              <a:rPr lang="en-GB" sz="2000" dirty="0">
                <a:solidFill>
                  <a:srgbClr val="043C7B"/>
                </a:solidFill>
                <a:latin typeface="SlatePro-Medium"/>
              </a:rPr>
              <a:t>Experience </a:t>
            </a:r>
            <a:r>
              <a:rPr lang="en-GB" sz="2000" dirty="0" smtClean="0">
                <a:solidFill>
                  <a:srgbClr val="043C7B"/>
                </a:solidFill>
                <a:latin typeface="SlatePro-Medium"/>
              </a:rPr>
              <a:t>Programme</a:t>
            </a:r>
            <a:endParaRPr lang="en-GB" sz="2000" dirty="0"/>
          </a:p>
        </p:txBody>
      </p:sp>
      <p:sp>
        <p:nvSpPr>
          <p:cNvPr id="8" name="Rectangle 7"/>
          <p:cNvSpPr/>
          <p:nvPr/>
        </p:nvSpPr>
        <p:spPr>
          <a:xfrm>
            <a:off x="235131" y="4523311"/>
            <a:ext cx="3429000" cy="272382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>
                <a:solidFill>
                  <a:srgbClr val="2C3947"/>
                </a:solidFill>
                <a:latin typeface="SlatePro-Medium"/>
              </a:rPr>
              <a:t>Programme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This foundation programme will provide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an overview of the general principles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of insurance and an insight into the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workings of the insurance markets;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including how the different types of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energy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and power insurances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cater for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/>
            </a:r>
            <a:br>
              <a:rPr lang="en-GB" sz="10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the industry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. Candidates will also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be </a:t>
            </a:r>
            <a:br>
              <a:rPr lang="en-GB" sz="10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visiting London where they will be taken </a:t>
            </a:r>
            <a:br>
              <a:rPr lang="en-GB" sz="10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to Lloyd’s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of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London and witness the </a:t>
            </a:r>
            <a:br>
              <a:rPr lang="en-GB" sz="10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market in action.</a:t>
            </a:r>
            <a:endParaRPr lang="en-GB" sz="1000" dirty="0"/>
          </a:p>
        </p:txBody>
      </p:sp>
      <p:sp>
        <p:nvSpPr>
          <p:cNvPr id="9" name="Rectangle 8"/>
          <p:cNvSpPr/>
          <p:nvPr/>
        </p:nvSpPr>
        <p:spPr>
          <a:xfrm>
            <a:off x="2763299" y="4521697"/>
            <a:ext cx="225660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>
                <a:solidFill>
                  <a:srgbClr val="2C3947"/>
                </a:solidFill>
                <a:latin typeface="SlatePro-Medium"/>
              </a:rPr>
              <a:t>Benefits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Gain knowledge of the principles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of insurance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.</a:t>
            </a:r>
            <a:br>
              <a:rPr lang="en-GB" sz="10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Develop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an understanding of </a:t>
            </a:r>
            <a:r>
              <a:rPr lang="en-GB" sz="1000" smtClean="0">
                <a:solidFill>
                  <a:srgbClr val="2C3947"/>
                </a:solidFill>
                <a:latin typeface="SlatePro-Bk"/>
              </a:rPr>
              <a:t/>
            </a:r>
            <a:br>
              <a:rPr lang="en-GB" sz="1000" smtClean="0">
                <a:solidFill>
                  <a:srgbClr val="2C3947"/>
                </a:solidFill>
                <a:latin typeface="SlatePro-Bk"/>
              </a:rPr>
            </a:br>
            <a:r>
              <a:rPr lang="en-GB" sz="1000" smtClean="0">
                <a:solidFill>
                  <a:srgbClr val="2C3947"/>
                </a:solidFill>
                <a:latin typeface="SlatePro-Bk"/>
              </a:rPr>
              <a:t>insurance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and the different types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of risks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and exposures involved in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the energy and power sector.  </a:t>
            </a:r>
            <a:br>
              <a:rPr lang="en-GB" sz="10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Gain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an understanding of the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underwriter’s process within the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insurance market.</a:t>
            </a:r>
            <a:endParaRPr lang="en-GB" sz="1000" dirty="0"/>
          </a:p>
        </p:txBody>
      </p:sp>
      <p:sp>
        <p:nvSpPr>
          <p:cNvPr id="10" name="Rectangle 9"/>
          <p:cNvSpPr/>
          <p:nvPr/>
        </p:nvSpPr>
        <p:spPr>
          <a:xfrm>
            <a:off x="235131" y="3425679"/>
            <a:ext cx="65566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1100" i="1" dirty="0">
                <a:solidFill>
                  <a:srgbClr val="424242"/>
                </a:solidFill>
                <a:latin typeface="SlatePro"/>
              </a:rPr>
              <a:t>Are you currently in Year </a:t>
            </a:r>
            <a:r>
              <a:rPr lang="en-GB" sz="1100" i="1" dirty="0" smtClean="0">
                <a:solidFill>
                  <a:srgbClr val="424242"/>
                </a:solidFill>
                <a:latin typeface="SlatePro"/>
              </a:rPr>
              <a:t>12 or 13 </a:t>
            </a:r>
            <a:r>
              <a:rPr lang="en-GB" sz="1100" i="1" dirty="0">
                <a:solidFill>
                  <a:srgbClr val="424242"/>
                </a:solidFill>
                <a:latin typeface="SlatePro"/>
              </a:rPr>
              <a:t>and interested in learning more about Marsh </a:t>
            </a:r>
            <a:r>
              <a:rPr lang="en-GB" sz="1100" i="1" dirty="0" smtClean="0">
                <a:solidFill>
                  <a:srgbClr val="424242"/>
                </a:solidFill>
                <a:latin typeface="SlatePro"/>
              </a:rPr>
              <a:t>and specifically more about the Energy &amp; Power Industry ? </a:t>
            </a:r>
          </a:p>
          <a:p>
            <a:pPr>
              <a:spcAft>
                <a:spcPts val="600"/>
              </a:spcAft>
            </a:pPr>
            <a:r>
              <a:rPr lang="en-GB" sz="1100" i="1" dirty="0" smtClean="0">
                <a:solidFill>
                  <a:srgbClr val="424242"/>
                </a:solidFill>
                <a:latin typeface="SlatePro"/>
              </a:rPr>
              <a:t>If </a:t>
            </a:r>
            <a:r>
              <a:rPr lang="en-GB" sz="1100" i="1" dirty="0">
                <a:solidFill>
                  <a:srgbClr val="424242"/>
                </a:solidFill>
                <a:latin typeface="SlatePro"/>
              </a:rPr>
              <a:t>you are curious about </a:t>
            </a:r>
            <a:r>
              <a:rPr lang="en-GB" sz="1100" i="1" dirty="0" smtClean="0">
                <a:solidFill>
                  <a:srgbClr val="424242"/>
                </a:solidFill>
                <a:latin typeface="SlatePro"/>
              </a:rPr>
              <a:t>Apprenticeships or our Graduate programme, </a:t>
            </a:r>
            <a:r>
              <a:rPr lang="en-GB" sz="1100" i="1" dirty="0">
                <a:solidFill>
                  <a:srgbClr val="424242"/>
                </a:solidFill>
                <a:latin typeface="SlatePro"/>
              </a:rPr>
              <a:t>interested in learning more about insurance broking, risk management, reinsurance and consulting, then we would like to invite you to attend our Summer Work Experience </a:t>
            </a:r>
            <a:r>
              <a:rPr lang="en-GB" sz="1100" i="1" dirty="0" smtClean="0">
                <a:solidFill>
                  <a:srgbClr val="424242"/>
                </a:solidFill>
                <a:latin typeface="SlatePro"/>
              </a:rPr>
              <a:t>Programme. </a:t>
            </a:r>
            <a:endParaRPr lang="en-GB" sz="1100" dirty="0"/>
          </a:p>
        </p:txBody>
      </p:sp>
      <p:sp>
        <p:nvSpPr>
          <p:cNvPr id="11" name="Rectangle 10"/>
          <p:cNvSpPr/>
          <p:nvPr/>
        </p:nvSpPr>
        <p:spPr>
          <a:xfrm>
            <a:off x="4936534" y="4598135"/>
            <a:ext cx="1750422" cy="15542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en-GB" dirty="0" smtClean="0">
                <a:solidFill>
                  <a:srgbClr val="2C3947"/>
                </a:solidFill>
                <a:latin typeface="SlatePro-Medium"/>
              </a:rPr>
              <a:t>CONTACT US</a:t>
            </a:r>
            <a:br>
              <a:rPr lang="en-GB" dirty="0" smtClean="0">
                <a:solidFill>
                  <a:srgbClr val="2C3947"/>
                </a:solidFill>
                <a:latin typeface="SlatePro-Medium"/>
              </a:rPr>
            </a:br>
            <a:endParaRPr lang="en-GB" sz="900" dirty="0">
              <a:solidFill>
                <a:srgbClr val="2C3947"/>
              </a:solidFill>
              <a:latin typeface="SlatePro-Medium"/>
            </a:endParaRPr>
          </a:p>
          <a:p>
            <a:pPr algn="r"/>
            <a:r>
              <a:rPr lang="en-GB" sz="700" dirty="0">
                <a:solidFill>
                  <a:srgbClr val="2C3947"/>
                </a:solidFill>
                <a:latin typeface="SlatePro-Bk"/>
              </a:rPr>
              <a:t>For further information, please contact</a:t>
            </a:r>
            <a:r>
              <a:rPr lang="en-GB" sz="700" dirty="0" smtClean="0">
                <a:solidFill>
                  <a:srgbClr val="2C3947"/>
                </a:solidFill>
                <a:latin typeface="SlatePro-Bk"/>
              </a:rPr>
              <a:t>:</a:t>
            </a:r>
            <a:br>
              <a:rPr lang="en-GB" sz="700" dirty="0" smtClean="0">
                <a:solidFill>
                  <a:srgbClr val="2C3947"/>
                </a:solidFill>
                <a:latin typeface="SlatePro-Bk"/>
              </a:rPr>
            </a:br>
            <a:endParaRPr lang="en-GB" sz="700" dirty="0">
              <a:solidFill>
                <a:srgbClr val="2C3947"/>
              </a:solidFill>
              <a:latin typeface="SlatePro-Bk"/>
            </a:endParaRPr>
          </a:p>
          <a:p>
            <a:pPr algn="r"/>
            <a:r>
              <a:rPr lang="en-GB" sz="900" dirty="0">
                <a:solidFill>
                  <a:srgbClr val="2C3947"/>
                </a:solidFill>
                <a:latin typeface="SlatePro-Bk"/>
              </a:rPr>
              <a:t>JAYNE STEVENS</a:t>
            </a:r>
          </a:p>
          <a:p>
            <a:pPr algn="r"/>
            <a:r>
              <a:rPr lang="en-GB" sz="900" dirty="0" smtClean="0">
                <a:solidFill>
                  <a:srgbClr val="2C3947"/>
                </a:solidFill>
                <a:latin typeface="SlatePro-Bk"/>
              </a:rPr>
              <a:t>Senior Vice President </a:t>
            </a:r>
            <a:endParaRPr lang="en-GB" sz="900" dirty="0">
              <a:solidFill>
                <a:srgbClr val="2C3947"/>
              </a:solidFill>
              <a:latin typeface="SlatePro-Bk"/>
            </a:endParaRPr>
          </a:p>
          <a:p>
            <a:pPr algn="r"/>
            <a:endParaRPr lang="en-GB" sz="900" dirty="0" smtClean="0">
              <a:solidFill>
                <a:srgbClr val="2C3947"/>
              </a:solidFill>
              <a:latin typeface="SlatePro-Bk"/>
            </a:endParaRPr>
          </a:p>
          <a:p>
            <a:pPr algn="r"/>
            <a:r>
              <a:rPr lang="it-IT" sz="900" dirty="0" smtClean="0">
                <a:solidFill>
                  <a:srgbClr val="2C3947"/>
                </a:solidFill>
                <a:latin typeface="SlatePro-Bk"/>
              </a:rPr>
              <a:t>Mobile</a:t>
            </a:r>
            <a:r>
              <a:rPr lang="it-IT" sz="900" dirty="0">
                <a:solidFill>
                  <a:srgbClr val="2C3947"/>
                </a:solidFill>
                <a:latin typeface="SlatePro-Bk"/>
              </a:rPr>
              <a:t>: +44 (0)7795 685 630</a:t>
            </a:r>
          </a:p>
          <a:p>
            <a:pPr algn="r"/>
            <a:r>
              <a:rPr lang="en-GB" sz="900" dirty="0" smtClean="0">
                <a:solidFill>
                  <a:srgbClr val="2C3947"/>
                </a:solidFill>
                <a:latin typeface="SlatePro-Bk"/>
                <a:hlinkClick r:id="rId4"/>
              </a:rPr>
              <a:t>jayne.stevens@marsh.com</a:t>
            </a:r>
            <a:endParaRPr lang="en-GB" sz="900" dirty="0" smtClean="0">
              <a:solidFill>
                <a:srgbClr val="2C3947"/>
              </a:solidFill>
              <a:latin typeface="SlatePro-Bk"/>
            </a:endParaRPr>
          </a:p>
          <a:p>
            <a:pPr algn="r"/>
            <a:endParaRPr lang="en-GB" sz="900" dirty="0">
              <a:solidFill>
                <a:srgbClr val="2C3947"/>
              </a:solidFill>
              <a:latin typeface="SlatePro-Bk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35131" y="7245520"/>
            <a:ext cx="2412275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>
                <a:solidFill>
                  <a:srgbClr val="2C3947"/>
                </a:solidFill>
                <a:latin typeface="SlatePro-Medium"/>
              </a:rPr>
              <a:t>Speakers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The programme is predominantly led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by Associate of Chartered Insurance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Institute (ACII)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insurance specialists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from Marsh’s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Energy &amp;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Power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Practice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All presentations and training are led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in English.</a:t>
            </a:r>
            <a:endParaRPr lang="en-GB" sz="1000" dirty="0"/>
          </a:p>
        </p:txBody>
      </p:sp>
      <p:sp>
        <p:nvSpPr>
          <p:cNvPr id="14" name="Rectangle 13"/>
          <p:cNvSpPr/>
          <p:nvPr/>
        </p:nvSpPr>
        <p:spPr>
          <a:xfrm>
            <a:off x="2763299" y="7245520"/>
            <a:ext cx="3429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 smtClean="0">
                <a:solidFill>
                  <a:srgbClr val="2C3947"/>
                </a:solidFill>
                <a:latin typeface="SlatePro-Medium"/>
              </a:rPr>
              <a:t>Suitability</a:t>
            </a:r>
            <a:endParaRPr lang="en-GB" sz="1400" dirty="0">
              <a:solidFill>
                <a:srgbClr val="2C3947"/>
              </a:solidFill>
              <a:latin typeface="SlatePro-Medium"/>
            </a:endParaRP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This programme is particularly suitable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for young people, aged between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16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and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18, who are interested in a career within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the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insurance.</a:t>
            </a:r>
            <a:endParaRPr lang="en-GB" sz="100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859109"/>
              </p:ext>
            </p:extLst>
          </p:nvPr>
        </p:nvGraphicFramePr>
        <p:xfrm>
          <a:off x="315823" y="9355495"/>
          <a:ext cx="6226354" cy="194056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{3C2FFA5D-87B4-456A-9821-1D502468CF0F}</a:tableStyleId>
              </a:tblPr>
              <a:tblGrid>
                <a:gridCol w="2621280">
                  <a:extLst>
                    <a:ext uri="{9D8B030D-6E8A-4147-A177-3AD203B41FA5}">
                      <a16:colId xmlns:a16="http://schemas.microsoft.com/office/drawing/2014/main" val="4289617182"/>
                    </a:ext>
                  </a:extLst>
                </a:gridCol>
                <a:gridCol w="3605074">
                  <a:extLst>
                    <a:ext uri="{9D8B030D-6E8A-4147-A177-3AD203B41FA5}">
                      <a16:colId xmlns:a16="http://schemas.microsoft.com/office/drawing/2014/main" val="30633564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526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Location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Queens Road, Norwich, Norfolk, United Kingdom, </a:t>
                      </a:r>
                      <a:br>
                        <a:rPr lang="en-US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NR1 3QQ (Maps will be sent prior to the course</a:t>
                      </a:r>
                      <a:r>
                        <a:rPr lang="en-US" sz="1200" kern="1200" baseline="0" dirty="0" smtClean="0"/>
                        <a:t>)</a:t>
                      </a:r>
                      <a:endParaRPr lang="en-GB" sz="1200" kern="1200" dirty="0">
                        <a:solidFill>
                          <a:srgbClr val="2C3947"/>
                        </a:solidFill>
                        <a:latin typeface="SlatePro-Bk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9292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Duration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/>
                        <a:t>Five Days</a:t>
                      </a:r>
                      <a:endParaRPr lang="en-GB" sz="1200" kern="1200" dirty="0">
                        <a:solidFill>
                          <a:srgbClr val="2C3947"/>
                        </a:solidFill>
                        <a:latin typeface="SlatePro-Bk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596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Date(s)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Monday 1</a:t>
                      </a:r>
                      <a:r>
                        <a:rPr lang="en-GB" sz="1200" baseline="30000" dirty="0" smtClean="0"/>
                        <a:t>st</a:t>
                      </a:r>
                      <a:r>
                        <a:rPr lang="en-GB" sz="1200" dirty="0" smtClean="0"/>
                        <a:t> August to Friday 5</a:t>
                      </a:r>
                      <a:r>
                        <a:rPr lang="en-GB" sz="1200" baseline="30000" dirty="0" smtClean="0"/>
                        <a:t>th</a:t>
                      </a:r>
                      <a:r>
                        <a:rPr lang="en-GB" sz="1200" dirty="0" smtClean="0"/>
                        <a:t> August 2022</a:t>
                      </a:r>
                      <a:endParaRPr lang="en-GB" sz="1200" dirty="0" smtClean="0">
                        <a:solidFill>
                          <a:srgbClr val="2C3947"/>
                        </a:solidFill>
                        <a:latin typeface="SlatePro-Bk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4618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Maximum number of participants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/>
                        <a:t>16</a:t>
                      </a:r>
                      <a:endParaRPr lang="en-GB" sz="1200" kern="1200" dirty="0">
                        <a:solidFill>
                          <a:srgbClr val="2C3947"/>
                        </a:solidFill>
                        <a:latin typeface="SlatePro-Bk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1012421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315823" y="9355495"/>
            <a:ext cx="6278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latePro-Medium"/>
              </a:rPr>
              <a:t>Course</a:t>
            </a:r>
            <a:endParaRPr lang="en-GB" b="1" dirty="0">
              <a:solidFill>
                <a:schemeClr val="accent1">
                  <a:lumMod val="20000"/>
                  <a:lumOff val="80000"/>
                </a:schemeClr>
              </a:solidFill>
              <a:latin typeface="SlatePro-Medium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76875" y="11807722"/>
            <a:ext cx="197041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 business of Marsh McLennan</a:t>
            </a:r>
            <a:endParaRPr lang="en-GB" sz="1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764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08563" y="876963"/>
            <a:ext cx="2343695" cy="40626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SlatePro-Medium"/>
              </a:rPr>
              <a:t>Who is The CII?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The CII is the world’s leading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professional organisation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for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insurance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and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financial services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It has more than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125,000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members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who are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committed to maintaining the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highest standards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of technical competence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and ethical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conduct.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A robust framework of learning and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development solutions enables the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CII to support corporate partners and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2C3947"/>
                </a:solidFill>
                <a:latin typeface="SlatePro-Bk"/>
              </a:rPr>
              <a:t>individuals across the industry. It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ensures that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all members comply with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minimum standards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and inspires many more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to achieve </a:t>
            </a:r>
            <a:r>
              <a:rPr lang="en-GB" sz="1000" dirty="0">
                <a:solidFill>
                  <a:srgbClr val="2C3947"/>
                </a:solidFill>
                <a:latin typeface="SlatePro-Bk"/>
              </a:rPr>
              <a:t>advanced levels of technical 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>and professional competence.</a:t>
            </a:r>
            <a:endParaRPr lang="en-GB" sz="1000" dirty="0"/>
          </a:p>
        </p:txBody>
      </p:sp>
      <p:sp>
        <p:nvSpPr>
          <p:cNvPr id="3" name="Rectangle 2"/>
          <p:cNvSpPr/>
          <p:nvPr/>
        </p:nvSpPr>
        <p:spPr>
          <a:xfrm>
            <a:off x="164373" y="556554"/>
            <a:ext cx="4214949" cy="2115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>
                    <a:lumMod val="50000"/>
                  </a:schemeClr>
                </a:solidFill>
                <a:latin typeface="SlatePro-Medium"/>
              </a:rPr>
              <a:t>Registration Form</a:t>
            </a:r>
          </a:p>
          <a:p>
            <a:pPr>
              <a:lnSpc>
                <a:spcPct val="200000"/>
              </a:lnSpc>
            </a:pPr>
            <a:r>
              <a:rPr lang="en-GB" sz="1200" dirty="0">
                <a:solidFill>
                  <a:srgbClr val="2C3947"/>
                </a:solidFill>
                <a:latin typeface="SlatePro-Bk"/>
              </a:rPr>
              <a:t>Complete and return this form to </a:t>
            </a:r>
            <a:r>
              <a:rPr lang="en-GB" sz="1200" dirty="0" smtClean="0">
                <a:solidFill>
                  <a:srgbClr val="2C3947"/>
                </a:solidFill>
                <a:latin typeface="SlatePro-Bk"/>
              </a:rPr>
              <a:t>: </a:t>
            </a:r>
            <a:br>
              <a:rPr lang="en-GB" sz="12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100" dirty="0" smtClean="0">
                <a:solidFill>
                  <a:srgbClr val="2C3947"/>
                </a:solidFill>
                <a:latin typeface="SlatePro-Bk"/>
              </a:rPr>
              <a:t>Jayne </a:t>
            </a:r>
            <a:r>
              <a:rPr lang="en-GB" sz="1100" dirty="0">
                <a:solidFill>
                  <a:srgbClr val="2C3947"/>
                </a:solidFill>
                <a:latin typeface="SlatePro-Bk"/>
              </a:rPr>
              <a:t>Stevens, </a:t>
            </a:r>
            <a:r>
              <a:rPr lang="en-GB" sz="1100" dirty="0" smtClean="0">
                <a:solidFill>
                  <a:srgbClr val="2C3947"/>
                </a:solidFill>
                <a:latin typeface="SlatePro-Bk"/>
              </a:rPr>
              <a:t>Senior Vice President</a:t>
            </a:r>
            <a:endParaRPr lang="en-GB" sz="1100" dirty="0">
              <a:solidFill>
                <a:srgbClr val="2C3947"/>
              </a:solidFill>
              <a:latin typeface="SlatePro-Bk"/>
            </a:endParaRPr>
          </a:p>
          <a:p>
            <a:pPr>
              <a:lnSpc>
                <a:spcPct val="150000"/>
              </a:lnSpc>
            </a:pPr>
            <a:r>
              <a:rPr lang="en-GB" sz="1100" i="1" dirty="0">
                <a:solidFill>
                  <a:srgbClr val="2C3947"/>
                </a:solidFill>
                <a:latin typeface="SlatePro-Medium"/>
              </a:rPr>
              <a:t>Email: </a:t>
            </a:r>
            <a:r>
              <a:rPr lang="en-GB" sz="1100" i="1" dirty="0" smtClean="0">
                <a:solidFill>
                  <a:srgbClr val="2C3947"/>
                </a:solidFill>
                <a:latin typeface="SlatePro-Medium"/>
              </a:rPr>
              <a:t> </a:t>
            </a:r>
            <a:r>
              <a:rPr lang="en-GB" sz="1100" dirty="0" smtClean="0">
                <a:solidFill>
                  <a:srgbClr val="2C3947"/>
                </a:solidFill>
                <a:latin typeface="SlatePro-Bk"/>
                <a:hlinkClick r:id="rId2"/>
              </a:rPr>
              <a:t>jayne.stevens@marsh.com</a:t>
            </a:r>
            <a:endParaRPr lang="en-GB" sz="1100" dirty="0" smtClean="0">
              <a:solidFill>
                <a:srgbClr val="2C3947"/>
              </a:solidFill>
              <a:latin typeface="SlatePro-Bk"/>
            </a:endParaRPr>
          </a:p>
          <a:p>
            <a:pPr>
              <a:lnSpc>
                <a:spcPct val="150000"/>
              </a:lnSpc>
            </a:pPr>
            <a:r>
              <a:rPr lang="en-GB" sz="1000" b="1" i="1" dirty="0" smtClean="0">
                <a:solidFill>
                  <a:srgbClr val="2C3947"/>
                </a:solidFill>
                <a:latin typeface="SlatePro-Bk"/>
              </a:rPr>
              <a:t>Please </a:t>
            </a:r>
            <a:r>
              <a:rPr lang="en-GB" sz="1000" b="1" i="1" dirty="0">
                <a:solidFill>
                  <a:srgbClr val="2C3947"/>
                </a:solidFill>
                <a:latin typeface="SlatePro-Bk"/>
              </a:rPr>
              <a:t>attach a copy of your curriculum vitae (CV)</a:t>
            </a:r>
            <a:endParaRPr lang="en-GB" sz="1000" b="1" i="1" dirty="0"/>
          </a:p>
          <a:p>
            <a:pPr>
              <a:lnSpc>
                <a:spcPct val="150000"/>
              </a:lnSpc>
            </a:pPr>
            <a:endParaRPr lang="en-GB" sz="1100" dirty="0">
              <a:solidFill>
                <a:srgbClr val="2C3947"/>
              </a:solidFill>
              <a:latin typeface="SlatePro-Bk"/>
            </a:endParaRPr>
          </a:p>
        </p:txBody>
      </p:sp>
      <p:pic>
        <p:nvPicPr>
          <p:cNvPr id="4" name="MMC_LogoBack_None_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31" y="130629"/>
            <a:ext cx="1190625" cy="20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64373" y="2467537"/>
            <a:ext cx="64008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SlatePro-Medium"/>
              </a:rPr>
              <a:t>Your Details</a:t>
            </a:r>
          </a:p>
          <a:p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Candidate name: ………………………..…….</a:t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(as it is to appear on your course certificate)</a:t>
            </a:r>
            <a:r>
              <a:rPr lang="en-GB" sz="1600" dirty="0" smtClean="0">
                <a:solidFill>
                  <a:srgbClr val="2C3947"/>
                </a:solidFill>
                <a:latin typeface="SlatePro-Bk"/>
              </a:rPr>
              <a:t/>
            </a:r>
            <a:br>
              <a:rPr lang="en-GB" sz="1600" dirty="0" smtClean="0">
                <a:solidFill>
                  <a:srgbClr val="2C3947"/>
                </a:solidFill>
                <a:latin typeface="SlatePro-Bk"/>
              </a:rPr>
            </a:br>
            <a:endParaRPr lang="en-GB" sz="1600" dirty="0" smtClean="0">
              <a:solidFill>
                <a:srgbClr val="2C3947"/>
              </a:solidFill>
              <a:latin typeface="SlatePro-Bk"/>
            </a:endParaRPr>
          </a:p>
          <a:p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School/College: ……………………………….</a:t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…………………………….…………………….</a:t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…………….....................................................</a:t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endParaRPr lang="en-GB" sz="1400" dirty="0" smtClean="0">
              <a:solidFill>
                <a:srgbClr val="2C3947"/>
              </a:solidFill>
              <a:latin typeface="SlatePro-Bk"/>
            </a:endParaRPr>
          </a:p>
          <a:p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Address: ……………………………………….</a:t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…………………….…………………………….</a:t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Postcode:  ………………………….................</a:t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/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Tel: …………………………………   Email: ....……….……………………..……….</a:t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/>
            </a:r>
            <a:br>
              <a:rPr lang="en-GB" sz="14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Emergency contact person / Tel: …………………………………………………………….…………..…………………</a:t>
            </a:r>
          </a:p>
          <a:p>
            <a:pPr>
              <a:spcBef>
                <a:spcPts val="1200"/>
              </a:spcBef>
            </a:pP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Please state if you have any food allergies: ……………………………………………….......………………………..…………….</a:t>
            </a:r>
          </a:p>
          <a:p>
            <a:endParaRPr lang="en-GB" sz="1200" dirty="0" smtClean="0">
              <a:solidFill>
                <a:srgbClr val="2C3947"/>
              </a:solidFill>
              <a:latin typeface="SlatePro-Bk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4373" y="6756094"/>
            <a:ext cx="64008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schemeClr val="accent1">
                    <a:lumMod val="50000"/>
                  </a:schemeClr>
                </a:solidFill>
                <a:latin typeface="SlatePro-Medium"/>
              </a:rPr>
              <a:t/>
            </a:r>
            <a:br>
              <a:rPr lang="en-GB" sz="1000" dirty="0" smtClean="0">
                <a:solidFill>
                  <a:schemeClr val="accent1">
                    <a:lumMod val="50000"/>
                  </a:schemeClr>
                </a:solidFill>
                <a:latin typeface="SlatePro-Medium"/>
              </a:rPr>
            </a:b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SlatePro-Medium"/>
              </a:rPr>
              <a:t>Current Skills</a:t>
            </a: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/>
            </a:r>
            <a:br>
              <a:rPr lang="en-GB" sz="10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000" dirty="0" smtClean="0">
                <a:solidFill>
                  <a:srgbClr val="2C3947"/>
                </a:solidFill>
                <a:latin typeface="SlatePro-Bk"/>
              </a:rPr>
              <a:t/>
            </a:r>
            <a:br>
              <a:rPr lang="en-GB" sz="10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1600" dirty="0" smtClean="0">
                <a:solidFill>
                  <a:srgbClr val="2C3947"/>
                </a:solidFill>
                <a:latin typeface="SlatePro-Bk"/>
              </a:rPr>
              <a:t>Pl</a:t>
            </a: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ease </a:t>
            </a:r>
            <a:r>
              <a:rPr lang="en-GB" sz="1400" dirty="0">
                <a:solidFill>
                  <a:srgbClr val="2C3947"/>
                </a:solidFill>
                <a:latin typeface="SlatePro-Bk"/>
              </a:rPr>
              <a:t>evaluate your command of the English language</a:t>
            </a:r>
            <a:r>
              <a:rPr lang="en-GB" sz="1400" dirty="0" smtClean="0">
                <a:solidFill>
                  <a:srgbClr val="2C3947"/>
                </a:solidFill>
                <a:latin typeface="SlatePro-Bk"/>
              </a:rPr>
              <a:t>:</a:t>
            </a:r>
            <a:endParaRPr lang="en-GB" sz="1400" dirty="0">
              <a:solidFill>
                <a:srgbClr val="2C3947"/>
              </a:solidFill>
              <a:latin typeface="SlatePro-Bk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34654"/>
              </p:ext>
            </p:extLst>
          </p:nvPr>
        </p:nvGraphicFramePr>
        <p:xfrm>
          <a:off x="235131" y="7407768"/>
          <a:ext cx="6330042" cy="194378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826674">
                  <a:extLst>
                    <a:ext uri="{9D8B030D-6E8A-4147-A177-3AD203B41FA5}">
                      <a16:colId xmlns:a16="http://schemas.microsoft.com/office/drawing/2014/main" val="2002463295"/>
                    </a:ext>
                  </a:extLst>
                </a:gridCol>
                <a:gridCol w="5503368">
                  <a:extLst>
                    <a:ext uri="{9D8B030D-6E8A-4147-A177-3AD203B41FA5}">
                      <a16:colId xmlns:a16="http://schemas.microsoft.com/office/drawing/2014/main" val="3445643088"/>
                    </a:ext>
                  </a:extLst>
                </a:gridCol>
              </a:tblGrid>
              <a:tr h="4604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30072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Very competent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4056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Competent</a:t>
                      </a:r>
                      <a:endParaRPr lang="en-GB" sz="1400" dirty="0" smtClean="0">
                        <a:solidFill>
                          <a:srgbClr val="2C3947"/>
                        </a:solidFill>
                        <a:latin typeface="SlatePro-B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1277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Fairly competent</a:t>
                      </a:r>
                      <a:endParaRPr lang="en-GB" sz="1400" dirty="0" smtClean="0">
                        <a:solidFill>
                          <a:srgbClr val="2C3947"/>
                        </a:solidFill>
                        <a:latin typeface="SlatePro-B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6548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None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0743121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64373" y="9540476"/>
            <a:ext cx="64878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>
                <a:solidFill>
                  <a:srgbClr val="2C3947"/>
                </a:solidFill>
                <a:latin typeface="SlatePro-Bk"/>
              </a:rPr>
              <a:t>Please read the conditions and cancellation policy prior to submitting this form.</a:t>
            </a:r>
          </a:p>
          <a:p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/>
            </a:r>
            <a:br>
              <a:rPr lang="en-GB" sz="8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Conditions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: 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Once 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a booking has been accepted and completion of the registration 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form has 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been received joining details will be sent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.</a:t>
            </a:r>
            <a:br>
              <a:rPr lang="en-GB" sz="8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If 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you need to cancel your place for 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any reason 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please notify Jayne Stevens 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urgently:</a:t>
            </a:r>
            <a:br>
              <a:rPr lang="en-GB" sz="800" dirty="0" smtClean="0">
                <a:solidFill>
                  <a:srgbClr val="2C3947"/>
                </a:solidFill>
                <a:latin typeface="SlatePro-Bk"/>
              </a:rPr>
            </a:b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Tel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: +44 (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0)7795 685630 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or email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: 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  <a:hlinkClick r:id="rId2"/>
              </a:rPr>
              <a:t>jayne.stevens@marsh.com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.</a:t>
            </a:r>
          </a:p>
          <a:p>
            <a:endParaRPr lang="en-GB" sz="800" dirty="0">
              <a:solidFill>
                <a:srgbClr val="2C3947"/>
              </a:solidFill>
              <a:latin typeface="SlatePro-Bk"/>
            </a:endParaRPr>
          </a:p>
          <a:p>
            <a:r>
              <a:rPr lang="en-GB" sz="800" dirty="0">
                <a:solidFill>
                  <a:srgbClr val="2C3947"/>
                </a:solidFill>
                <a:latin typeface="SlatePro-Bk"/>
              </a:rPr>
              <a:t>We reserve the right to change details of the programme and speakers if the need arises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. While 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every effort is made to verify the accuracy of the information presented during 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work experience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, neither Marsh Ltd nor its affiliates can accept any responsibility or liability </a:t>
            </a:r>
            <a:r>
              <a:rPr lang="en-GB" sz="800" dirty="0" smtClean="0">
                <a:solidFill>
                  <a:srgbClr val="2C3947"/>
                </a:solidFill>
                <a:latin typeface="SlatePro-Bk"/>
              </a:rPr>
              <a:t>for reliance </a:t>
            </a:r>
            <a:r>
              <a:rPr lang="en-GB" sz="800" dirty="0">
                <a:solidFill>
                  <a:srgbClr val="2C3947"/>
                </a:solidFill>
                <a:latin typeface="SlatePro-Bk"/>
              </a:rPr>
              <a:t>by any person on this information.</a:t>
            </a:r>
            <a:endParaRPr lang="en-GB" sz="800" dirty="0"/>
          </a:p>
        </p:txBody>
      </p:sp>
      <p:sp>
        <p:nvSpPr>
          <p:cNvPr id="10" name="TextBox 9"/>
          <p:cNvSpPr txBox="1"/>
          <p:nvPr/>
        </p:nvSpPr>
        <p:spPr>
          <a:xfrm>
            <a:off x="2734490" y="11904617"/>
            <a:ext cx="1193075" cy="1844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2" name="Picture 11" descr="MMC_ExternalEndorsement_None_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1" y="10885883"/>
            <a:ext cx="539932" cy="11405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649" y="11037440"/>
            <a:ext cx="5275356" cy="53695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950322" y="11614462"/>
            <a:ext cx="5614851" cy="532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000"/>
              </a:lnSpc>
              <a:spcAft>
                <a:spcPts val="450"/>
              </a:spcAft>
            </a:pPr>
            <a:r>
              <a:rPr lang="en-GB" sz="600" dirty="0" smtClean="0">
                <a:solidFill>
                  <a:srgbClr val="002C77"/>
                </a:solidFill>
                <a:ea typeface="Times New Roman" panose="02020603050405020304" pitchFamily="18" charset="0"/>
              </a:rPr>
              <a:t>Registered in England and Wales Number: 1507274, Registered Office: 1 Tower Place West, Tower Place, London EC3R 5BU. Marsh Ltd is authorised and regulated by the Financial Conduct Authority for General Insurance Distribution and Credit Broking (Firm Reference No. 307511).</a:t>
            </a:r>
          </a:p>
          <a:p>
            <a:pPr>
              <a:lnSpc>
                <a:spcPts val="1000"/>
              </a:lnSpc>
              <a:spcAft>
                <a:spcPts val="450"/>
              </a:spcAft>
            </a:pPr>
            <a:r>
              <a:rPr lang="en-GB" sz="600" dirty="0" smtClean="0">
                <a:solidFill>
                  <a:srgbClr val="002C77"/>
                </a:solidFill>
                <a:ea typeface="Times New Roman" panose="02020603050405020304" pitchFamily="18" charset="0"/>
              </a:rPr>
              <a:t>Copyright © 2022 Marsh Ltd. All rights reserved</a:t>
            </a:r>
            <a:r>
              <a:rPr lang="en-GB" sz="600" dirty="0" smtClean="0">
                <a:solidFill>
                  <a:srgbClr val="002C77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GB" sz="600" dirty="0">
              <a:solidFill>
                <a:srgbClr val="002C77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243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1931</TotalTime>
  <Words>701</Words>
  <Application>Microsoft Office PowerPoint</Application>
  <PresentationFormat>Widescreen</PresentationFormat>
  <Paragraphs>75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SlatePro</vt:lpstr>
      <vt:lpstr>SlatePro-Bk</vt:lpstr>
      <vt:lpstr>SlatePro-Medium</vt:lpstr>
      <vt:lpstr>Times New Roman</vt:lpstr>
      <vt:lpstr>Office Theme</vt:lpstr>
      <vt:lpstr>PowerPoint Presentation</vt:lpstr>
      <vt:lpstr>PowerPoint Presentation</vt:lpstr>
    </vt:vector>
  </TitlesOfParts>
  <Company>MMC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Stevens, Jayne</dc:creator>
  <cp:lastModifiedBy>Stevens, Jayne</cp:lastModifiedBy>
  <cp:revision>21</cp:revision>
  <cp:lastPrinted>2022-05-14T16:07:12Z</cp:lastPrinted>
  <dcterms:created xsi:type="dcterms:W3CDTF">2022-05-13T12:40:05Z</dcterms:created>
  <dcterms:modified xsi:type="dcterms:W3CDTF">2022-05-19T13:59:57Z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8f1469a-2c2a-4aee-b92b-090d4c5468ff_Enabled">
    <vt:lpwstr>true</vt:lpwstr>
  </property>
  <property fmtid="{D5CDD505-2E9C-101B-9397-08002B2CF9AE}" pid="3" name="MSIP_Label_38f1469a-2c2a-4aee-b92b-090d4c5468ff_SetDate">
    <vt:lpwstr>2022-05-13T12:40:05Z</vt:lpwstr>
  </property>
  <property fmtid="{D5CDD505-2E9C-101B-9397-08002B2CF9AE}" pid="4" name="MSIP_Label_38f1469a-2c2a-4aee-b92b-090d4c5468ff_Method">
    <vt:lpwstr>Standard</vt:lpwstr>
  </property>
  <property fmtid="{D5CDD505-2E9C-101B-9397-08002B2CF9AE}" pid="5" name="MSIP_Label_38f1469a-2c2a-4aee-b92b-090d4c5468ff_Name">
    <vt:lpwstr>Confidential - Unmarked</vt:lpwstr>
  </property>
  <property fmtid="{D5CDD505-2E9C-101B-9397-08002B2CF9AE}" pid="6" name="MSIP_Label_38f1469a-2c2a-4aee-b92b-090d4c5468ff_SiteId">
    <vt:lpwstr>2a6e6092-73e4-4752-b1a5-477a17f5056d</vt:lpwstr>
  </property>
  <property fmtid="{D5CDD505-2E9C-101B-9397-08002B2CF9AE}" pid="7" name="MSIP_Label_38f1469a-2c2a-4aee-b92b-090d4c5468ff_ActionId">
    <vt:lpwstr>47564299-0727-419d-8e2b-297539f0143c</vt:lpwstr>
  </property>
  <property fmtid="{D5CDD505-2E9C-101B-9397-08002B2CF9AE}" pid="8" name="MSIP_Label_38f1469a-2c2a-4aee-b92b-090d4c5468ff_ContentBits">
    <vt:lpwstr>0</vt:lpwstr>
  </property>
</Properties>
</file>