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66" r:id="rId5"/>
    <p:sldId id="279" r:id="rId6"/>
    <p:sldId id="280" r:id="rId7"/>
    <p:sldId id="259" r:id="rId8"/>
    <p:sldId id="287" r:id="rId9"/>
    <p:sldId id="288" r:id="rId10"/>
    <p:sldId id="289" r:id="rId11"/>
    <p:sldId id="290" r:id="rId12"/>
    <p:sldId id="291" r:id="rId13"/>
    <p:sldId id="272" r:id="rId14"/>
    <p:sldId id="258" r:id="rId15"/>
    <p:sldId id="281" r:id="rId16"/>
    <p:sldId id="285" r:id="rId17"/>
    <p:sldId id="269" r:id="rId18"/>
    <p:sldId id="282" r:id="rId19"/>
    <p:sldId id="260" r:id="rId20"/>
    <p:sldId id="283" r:id="rId21"/>
    <p:sldId id="276" r:id="rId22"/>
    <p:sldId id="262" r:id="rId23"/>
    <p:sldId id="286" r:id="rId24"/>
    <p:sldId id="284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274" autoAdjust="0"/>
  </p:normalViewPr>
  <p:slideViewPr>
    <p:cSldViewPr snapToGrid="0" showGuides="1">
      <p:cViewPr varScale="1">
        <p:scale>
          <a:sx n="76" d="100"/>
          <a:sy n="76" d="100"/>
        </p:scale>
        <p:origin x="126" y="79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19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2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Picture 1">
          <a:extLst xmlns:a="http://schemas.openxmlformats.org/drawingml/2006/main">
            <a:ext uri="{FF2B5EF4-FFF2-40B4-BE49-F238E27FC236}">
              <a16:creationId xmlns:a16="http://schemas.microsoft.com/office/drawing/2014/main" id="{FDA50E13-28D0-4477-AFB5-A6E94EAEF010}"/>
            </a:ext>
          </a:extLst>
        </cdr:cNvPr>
        <cdr:cNvPicPr>
          <a:picLocks xmlns:a="http://schemas.openxmlformats.org/drawingml/2006/main" noChangeAspect="1" noChangeArrowheads="1"/>
        </cdr:cNvPicPr>
      </cdr:nvPicPr>
      <cdr:blipFill rotWithShape="1"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 l="2215" r="10889" b="-3"/>
        <a:stretch xmlns:a="http://schemas.openxmlformats.org/drawingml/2006/main"/>
      </cdr:blipFill>
      <cdr:spPr bwMode="auto">
        <a:xfrm xmlns:a="http://schemas.openxmlformats.org/drawingml/2006/main">
          <a:off x="-1422399" y="-846668"/>
          <a:ext cx="3885865" cy="4835680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9E02AD-574F-46B1-91CF-758ECD927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CDBB3E-0962-4543-8203-0E0084580C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2A5B2-8064-4382-9E31-9E46E0F5B2C3}" type="datetimeFigureOut">
              <a:rPr lang="ru-RU" smtClean="0"/>
              <a:t>28.04.2022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61A4A7-FC01-4444-9707-74E93BD634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8D65D7-8813-49CE-A8BE-42984C5CBD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2FEE5-93F6-4794-9247-D82E88608B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400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ru-RU" smtClean="0"/>
              <a:t>28.04.2022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>
            <a:noAutofit/>
          </a:bodyPr>
          <a:lstStyle>
            <a:lvl1pPr>
              <a:defRPr sz="6000"/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   </a:t>
            </a:r>
            <a:endParaRPr lang="ru-RU" dirty="0"/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6259" y="5096662"/>
            <a:ext cx="4367531" cy="949829"/>
          </a:xfrm>
        </p:spPr>
        <p:txBody>
          <a:bodyPr>
            <a:noAutofit/>
          </a:bodyPr>
          <a:lstStyle>
            <a:lvl1pPr marL="0" indent="0" algn="l">
              <a:buNone/>
              <a:defRPr sz="2800" b="0" i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Month</a:t>
            </a:r>
            <a:br>
              <a:rPr lang="en-US" dirty="0"/>
            </a:br>
            <a:r>
              <a:rPr lang="en-US" dirty="0"/>
              <a:t>20XX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786259" y="3425363"/>
            <a:ext cx="3629300" cy="949829"/>
          </a:xfrm>
        </p:spPr>
        <p:txBody>
          <a:bodyPr>
            <a:normAutofit/>
          </a:bodyPr>
          <a:lstStyle>
            <a:lvl1pPr marL="0" indent="0">
              <a:buNone/>
              <a:defRPr sz="2800" b="1" i="0"/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Tagline</a:t>
            </a:r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C7B70A1-A813-470C-A829-7CC44559C94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14953" y="0"/>
            <a:ext cx="7585924" cy="5949573"/>
          </a:xfrm>
          <a:custGeom>
            <a:avLst/>
            <a:gdLst>
              <a:gd name="connsiteX0" fmla="*/ 6933229 w 7577047"/>
              <a:gd name="connsiteY0" fmla="*/ 0 h 5937736"/>
              <a:gd name="connsiteX1" fmla="*/ 7577047 w 7577047"/>
              <a:gd name="connsiteY1" fmla="*/ 0 h 5937736"/>
              <a:gd name="connsiteX2" fmla="*/ 6304235 w 7577047"/>
              <a:gd name="connsiteY2" fmla="*/ 626666 h 5937736"/>
              <a:gd name="connsiteX3" fmla="*/ 6159164 w 7577047"/>
              <a:gd name="connsiteY3" fmla="*/ 891545 h 5937736"/>
              <a:gd name="connsiteX4" fmla="*/ 6161282 w 7577047"/>
              <a:gd name="connsiteY4" fmla="*/ 898006 h 5937736"/>
              <a:gd name="connsiteX5" fmla="*/ 6459895 w 7577047"/>
              <a:gd name="connsiteY5" fmla="*/ 944306 h 5937736"/>
              <a:gd name="connsiteX6" fmla="*/ 7577047 w 7577047"/>
              <a:gd name="connsiteY6" fmla="*/ 395166 h 5937736"/>
              <a:gd name="connsiteX7" fmla="*/ 7577047 w 7577047"/>
              <a:gd name="connsiteY7" fmla="*/ 3249617 h 5937736"/>
              <a:gd name="connsiteX8" fmla="*/ 2564157 w 7577047"/>
              <a:gd name="connsiteY8" fmla="*/ 5723977 h 5937736"/>
              <a:gd name="connsiteX9" fmla="*/ 233491 w 7577047"/>
              <a:gd name="connsiteY9" fmla="*/ 4932570 h 5937736"/>
              <a:gd name="connsiteX10" fmla="*/ 213372 w 7577047"/>
              <a:gd name="connsiteY10" fmla="*/ 4891653 h 5937736"/>
              <a:gd name="connsiteX11" fmla="*/ 1004379 w 7577047"/>
              <a:gd name="connsiteY11" fmla="*/ 2559423 h 5937736"/>
              <a:gd name="connsiteX12" fmla="*/ 2132121 w 7577047"/>
              <a:gd name="connsiteY12" fmla="*/ 2002747 h 5937736"/>
              <a:gd name="connsiteX13" fmla="*/ 2176595 w 7577047"/>
              <a:gd name="connsiteY13" fmla="*/ 2037202 h 5937736"/>
              <a:gd name="connsiteX14" fmla="*/ 2467796 w 7577047"/>
              <a:gd name="connsiteY14" fmla="*/ 2127649 h 5937736"/>
              <a:gd name="connsiteX15" fmla="*/ 2781234 w 7577047"/>
              <a:gd name="connsiteY15" fmla="*/ 2046893 h 5937736"/>
              <a:gd name="connsiteX0" fmla="*/ 6948025 w 7577047"/>
              <a:gd name="connsiteY0" fmla="*/ 0 h 5949573"/>
              <a:gd name="connsiteX1" fmla="*/ 7577047 w 7577047"/>
              <a:gd name="connsiteY1" fmla="*/ 11837 h 5949573"/>
              <a:gd name="connsiteX2" fmla="*/ 6304235 w 7577047"/>
              <a:gd name="connsiteY2" fmla="*/ 638503 h 5949573"/>
              <a:gd name="connsiteX3" fmla="*/ 6159164 w 7577047"/>
              <a:gd name="connsiteY3" fmla="*/ 903382 h 5949573"/>
              <a:gd name="connsiteX4" fmla="*/ 6161282 w 7577047"/>
              <a:gd name="connsiteY4" fmla="*/ 909843 h 5949573"/>
              <a:gd name="connsiteX5" fmla="*/ 6459895 w 7577047"/>
              <a:gd name="connsiteY5" fmla="*/ 956143 h 5949573"/>
              <a:gd name="connsiteX6" fmla="*/ 7577047 w 7577047"/>
              <a:gd name="connsiteY6" fmla="*/ 407003 h 5949573"/>
              <a:gd name="connsiteX7" fmla="*/ 7577047 w 7577047"/>
              <a:gd name="connsiteY7" fmla="*/ 3261454 h 5949573"/>
              <a:gd name="connsiteX8" fmla="*/ 2564157 w 7577047"/>
              <a:gd name="connsiteY8" fmla="*/ 5735814 h 5949573"/>
              <a:gd name="connsiteX9" fmla="*/ 233491 w 7577047"/>
              <a:gd name="connsiteY9" fmla="*/ 4944407 h 5949573"/>
              <a:gd name="connsiteX10" fmla="*/ 213372 w 7577047"/>
              <a:gd name="connsiteY10" fmla="*/ 4903490 h 5949573"/>
              <a:gd name="connsiteX11" fmla="*/ 1004379 w 7577047"/>
              <a:gd name="connsiteY11" fmla="*/ 2571260 h 5949573"/>
              <a:gd name="connsiteX12" fmla="*/ 2132121 w 7577047"/>
              <a:gd name="connsiteY12" fmla="*/ 2014584 h 5949573"/>
              <a:gd name="connsiteX13" fmla="*/ 2176595 w 7577047"/>
              <a:gd name="connsiteY13" fmla="*/ 2049039 h 5949573"/>
              <a:gd name="connsiteX14" fmla="*/ 2467796 w 7577047"/>
              <a:gd name="connsiteY14" fmla="*/ 2139486 h 5949573"/>
              <a:gd name="connsiteX15" fmla="*/ 2781234 w 7577047"/>
              <a:gd name="connsiteY15" fmla="*/ 2058730 h 5949573"/>
              <a:gd name="connsiteX16" fmla="*/ 6948025 w 7577047"/>
              <a:gd name="connsiteY16" fmla="*/ 0 h 5949573"/>
              <a:gd name="connsiteX0" fmla="*/ 6948025 w 7580006"/>
              <a:gd name="connsiteY0" fmla="*/ 0 h 5949573"/>
              <a:gd name="connsiteX1" fmla="*/ 7580006 w 7580006"/>
              <a:gd name="connsiteY1" fmla="*/ 0 h 5949573"/>
              <a:gd name="connsiteX2" fmla="*/ 6304235 w 7580006"/>
              <a:gd name="connsiteY2" fmla="*/ 638503 h 5949573"/>
              <a:gd name="connsiteX3" fmla="*/ 6159164 w 7580006"/>
              <a:gd name="connsiteY3" fmla="*/ 903382 h 5949573"/>
              <a:gd name="connsiteX4" fmla="*/ 6161282 w 7580006"/>
              <a:gd name="connsiteY4" fmla="*/ 909843 h 5949573"/>
              <a:gd name="connsiteX5" fmla="*/ 6459895 w 7580006"/>
              <a:gd name="connsiteY5" fmla="*/ 956143 h 5949573"/>
              <a:gd name="connsiteX6" fmla="*/ 7577047 w 7580006"/>
              <a:gd name="connsiteY6" fmla="*/ 407003 h 5949573"/>
              <a:gd name="connsiteX7" fmla="*/ 7577047 w 7580006"/>
              <a:gd name="connsiteY7" fmla="*/ 3261454 h 5949573"/>
              <a:gd name="connsiteX8" fmla="*/ 2564157 w 7580006"/>
              <a:gd name="connsiteY8" fmla="*/ 5735814 h 5949573"/>
              <a:gd name="connsiteX9" fmla="*/ 233491 w 7580006"/>
              <a:gd name="connsiteY9" fmla="*/ 4944407 h 5949573"/>
              <a:gd name="connsiteX10" fmla="*/ 213372 w 7580006"/>
              <a:gd name="connsiteY10" fmla="*/ 4903490 h 5949573"/>
              <a:gd name="connsiteX11" fmla="*/ 1004379 w 7580006"/>
              <a:gd name="connsiteY11" fmla="*/ 2571260 h 5949573"/>
              <a:gd name="connsiteX12" fmla="*/ 2132121 w 7580006"/>
              <a:gd name="connsiteY12" fmla="*/ 2014584 h 5949573"/>
              <a:gd name="connsiteX13" fmla="*/ 2176595 w 7580006"/>
              <a:gd name="connsiteY13" fmla="*/ 2049039 h 5949573"/>
              <a:gd name="connsiteX14" fmla="*/ 2467796 w 7580006"/>
              <a:gd name="connsiteY14" fmla="*/ 2139486 h 5949573"/>
              <a:gd name="connsiteX15" fmla="*/ 2781234 w 7580006"/>
              <a:gd name="connsiteY15" fmla="*/ 2058730 h 5949573"/>
              <a:gd name="connsiteX16" fmla="*/ 6948025 w 7580006"/>
              <a:gd name="connsiteY16" fmla="*/ 0 h 5949573"/>
              <a:gd name="connsiteX0" fmla="*/ 6948025 w 7585924"/>
              <a:gd name="connsiteY0" fmla="*/ 0 h 5949573"/>
              <a:gd name="connsiteX1" fmla="*/ 7585924 w 7585924"/>
              <a:gd name="connsiteY1" fmla="*/ 0 h 5949573"/>
              <a:gd name="connsiteX2" fmla="*/ 6304235 w 7585924"/>
              <a:gd name="connsiteY2" fmla="*/ 638503 h 5949573"/>
              <a:gd name="connsiteX3" fmla="*/ 6159164 w 7585924"/>
              <a:gd name="connsiteY3" fmla="*/ 903382 h 5949573"/>
              <a:gd name="connsiteX4" fmla="*/ 6161282 w 7585924"/>
              <a:gd name="connsiteY4" fmla="*/ 909843 h 5949573"/>
              <a:gd name="connsiteX5" fmla="*/ 6459895 w 7585924"/>
              <a:gd name="connsiteY5" fmla="*/ 956143 h 5949573"/>
              <a:gd name="connsiteX6" fmla="*/ 7577047 w 7585924"/>
              <a:gd name="connsiteY6" fmla="*/ 407003 h 5949573"/>
              <a:gd name="connsiteX7" fmla="*/ 7577047 w 7585924"/>
              <a:gd name="connsiteY7" fmla="*/ 3261454 h 5949573"/>
              <a:gd name="connsiteX8" fmla="*/ 2564157 w 7585924"/>
              <a:gd name="connsiteY8" fmla="*/ 5735814 h 5949573"/>
              <a:gd name="connsiteX9" fmla="*/ 233491 w 7585924"/>
              <a:gd name="connsiteY9" fmla="*/ 4944407 h 5949573"/>
              <a:gd name="connsiteX10" fmla="*/ 213372 w 7585924"/>
              <a:gd name="connsiteY10" fmla="*/ 4903490 h 5949573"/>
              <a:gd name="connsiteX11" fmla="*/ 1004379 w 7585924"/>
              <a:gd name="connsiteY11" fmla="*/ 2571260 h 5949573"/>
              <a:gd name="connsiteX12" fmla="*/ 2132121 w 7585924"/>
              <a:gd name="connsiteY12" fmla="*/ 2014584 h 5949573"/>
              <a:gd name="connsiteX13" fmla="*/ 2176595 w 7585924"/>
              <a:gd name="connsiteY13" fmla="*/ 2049039 h 5949573"/>
              <a:gd name="connsiteX14" fmla="*/ 2467796 w 7585924"/>
              <a:gd name="connsiteY14" fmla="*/ 2139486 h 5949573"/>
              <a:gd name="connsiteX15" fmla="*/ 2781234 w 7585924"/>
              <a:gd name="connsiteY15" fmla="*/ 2058730 h 5949573"/>
              <a:gd name="connsiteX16" fmla="*/ 6948025 w 7585924"/>
              <a:gd name="connsiteY16" fmla="*/ 0 h 594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585924" h="5949573">
                <a:moveTo>
                  <a:pt x="6948025" y="0"/>
                </a:moveTo>
                <a:lnTo>
                  <a:pt x="7585924" y="0"/>
                </a:lnTo>
                <a:lnTo>
                  <a:pt x="6304235" y="638503"/>
                </a:lnTo>
                <a:cubicBezTo>
                  <a:pt x="6304235" y="638503"/>
                  <a:pt x="6082923" y="747254"/>
                  <a:pt x="6159164" y="903382"/>
                </a:cubicBezTo>
                <a:lnTo>
                  <a:pt x="6161282" y="909843"/>
                </a:lnTo>
                <a:cubicBezTo>
                  <a:pt x="6161282" y="909843"/>
                  <a:pt x="6239641" y="1064894"/>
                  <a:pt x="6459895" y="956143"/>
                </a:cubicBezTo>
                <a:lnTo>
                  <a:pt x="7577047" y="407003"/>
                </a:lnTo>
                <a:lnTo>
                  <a:pt x="7577047" y="3261454"/>
                </a:lnTo>
                <a:lnTo>
                  <a:pt x="2564157" y="5735814"/>
                </a:lnTo>
                <a:cubicBezTo>
                  <a:pt x="1003320" y="6506764"/>
                  <a:pt x="233491" y="4944407"/>
                  <a:pt x="233491" y="4944407"/>
                </a:cubicBezTo>
                <a:lnTo>
                  <a:pt x="213372" y="4903490"/>
                </a:lnTo>
                <a:cubicBezTo>
                  <a:pt x="-556457" y="3341133"/>
                  <a:pt x="1004379" y="2571260"/>
                  <a:pt x="1004379" y="2571260"/>
                </a:cubicBezTo>
                <a:lnTo>
                  <a:pt x="2132121" y="2014584"/>
                </a:lnTo>
                <a:cubicBezTo>
                  <a:pt x="2145886" y="2026428"/>
                  <a:pt x="2160712" y="2038272"/>
                  <a:pt x="2176595" y="2049039"/>
                </a:cubicBezTo>
                <a:cubicBezTo>
                  <a:pt x="2245424" y="2096416"/>
                  <a:pt x="2342844" y="2139486"/>
                  <a:pt x="2467796" y="2139486"/>
                </a:cubicBezTo>
                <a:cubicBezTo>
                  <a:pt x="2557803" y="2139486"/>
                  <a:pt x="2661577" y="2117951"/>
                  <a:pt x="2781234" y="2058730"/>
                </a:cubicBezTo>
                <a:lnTo>
                  <a:pt x="6948025" y="0"/>
                </a:lnTo>
                <a:close/>
              </a:path>
            </a:pathLst>
          </a:custGeom>
          <a:noFill/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12A714F2-A8EC-40F7-ACFF-A00E1DD10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2412" y="2373273"/>
            <a:ext cx="11271651" cy="2549580"/>
          </a:xfrm>
          <a:custGeom>
            <a:avLst/>
            <a:gdLst>
              <a:gd name="connsiteX0" fmla="*/ 1257522 w 11271651"/>
              <a:gd name="connsiteY0" fmla="*/ 0 h 2549580"/>
              <a:gd name="connsiteX1" fmla="*/ 7117931 w 11271651"/>
              <a:gd name="connsiteY1" fmla="*/ 0 h 2549580"/>
              <a:gd name="connsiteX2" fmla="*/ 7133189 w 11271651"/>
              <a:gd name="connsiteY2" fmla="*/ 37934 h 2549580"/>
              <a:gd name="connsiteX3" fmla="*/ 7567673 w 11271651"/>
              <a:gd name="connsiteY3" fmla="*/ 284761 h 2549580"/>
              <a:gd name="connsiteX4" fmla="*/ 11271651 w 11271651"/>
              <a:gd name="connsiteY4" fmla="*/ 284761 h 2549580"/>
              <a:gd name="connsiteX5" fmla="*/ 11271651 w 11271651"/>
              <a:gd name="connsiteY5" fmla="*/ 2292367 h 2549580"/>
              <a:gd name="connsiteX6" fmla="*/ 3360838 w 11271651"/>
              <a:gd name="connsiteY6" fmla="*/ 2292367 h 2549580"/>
              <a:gd name="connsiteX7" fmla="*/ 3027059 w 11271651"/>
              <a:gd name="connsiteY7" fmla="*/ 2473692 h 2549580"/>
              <a:gd name="connsiteX8" fmla="*/ 2997435 w 11271651"/>
              <a:gd name="connsiteY8" fmla="*/ 2549580 h 2549580"/>
              <a:gd name="connsiteX9" fmla="*/ 1257522 w 11271651"/>
              <a:gd name="connsiteY9" fmla="*/ 2549580 h 2549580"/>
              <a:gd name="connsiteX10" fmla="*/ 0 w 11271651"/>
              <a:gd name="connsiteY10" fmla="*/ 1291940 h 2549580"/>
              <a:gd name="connsiteX11" fmla="*/ 0 w 11271651"/>
              <a:gd name="connsiteY11" fmla="*/ 1257641 h 2549580"/>
              <a:gd name="connsiteX12" fmla="*/ 1257522 w 11271651"/>
              <a:gd name="connsiteY12" fmla="*/ 0 h 25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271651" h="2549580">
                <a:moveTo>
                  <a:pt x="1257522" y="0"/>
                </a:moveTo>
                <a:lnTo>
                  <a:pt x="7117931" y="0"/>
                </a:lnTo>
                <a:lnTo>
                  <a:pt x="7133189" y="37934"/>
                </a:lnTo>
                <a:cubicBezTo>
                  <a:pt x="7196165" y="161665"/>
                  <a:pt x="7320847" y="284761"/>
                  <a:pt x="7567673" y="284761"/>
                </a:cubicBezTo>
                <a:lnTo>
                  <a:pt x="11271651" y="284761"/>
                </a:lnTo>
                <a:lnTo>
                  <a:pt x="11271651" y="2292367"/>
                </a:lnTo>
                <a:lnTo>
                  <a:pt x="3360838" y="2292367"/>
                </a:lnTo>
                <a:cubicBezTo>
                  <a:pt x="3357507" y="2292367"/>
                  <a:pt x="3127793" y="2295282"/>
                  <a:pt x="3027059" y="2473692"/>
                </a:cubicBezTo>
                <a:lnTo>
                  <a:pt x="2997435" y="2549580"/>
                </a:lnTo>
                <a:lnTo>
                  <a:pt x="1257522" y="2549580"/>
                </a:lnTo>
                <a:cubicBezTo>
                  <a:pt x="1257522" y="2549580"/>
                  <a:pt x="0" y="2549580"/>
                  <a:pt x="0" y="1291940"/>
                </a:cubicBezTo>
                <a:lnTo>
                  <a:pt x="0" y="1257641"/>
                </a:lnTo>
                <a:cubicBezTo>
                  <a:pt x="0" y="1257641"/>
                  <a:pt x="0" y="0"/>
                  <a:pt x="1257522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10BB4-D57E-4372-8E10-AC15DC09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20939-F172-405E-A418-A87CE5D9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808348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10624-61F8-48B2-BD00-D3BC39DE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70461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5A97CE06-9ECC-4438-8B22-B58B27F2B5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6781" y="0"/>
            <a:ext cx="3894833" cy="5656330"/>
          </a:xfrm>
          <a:custGeom>
            <a:avLst/>
            <a:gdLst>
              <a:gd name="connsiteX0" fmla="*/ 691654 w 3894833"/>
              <a:gd name="connsiteY0" fmla="*/ 0 h 5656330"/>
              <a:gd name="connsiteX1" fmla="*/ 925166 w 3894833"/>
              <a:gd name="connsiteY1" fmla="*/ 0 h 5656330"/>
              <a:gd name="connsiteX2" fmla="*/ 925166 w 3894833"/>
              <a:gd name="connsiteY2" fmla="*/ 1025424 h 5656330"/>
              <a:gd name="connsiteX3" fmla="*/ 1184060 w 3894833"/>
              <a:gd name="connsiteY3" fmla="*/ 1289394 h 5656330"/>
              <a:gd name="connsiteX4" fmla="*/ 1194212 w 3894833"/>
              <a:gd name="connsiteY4" fmla="*/ 1289394 h 5656330"/>
              <a:gd name="connsiteX5" fmla="*/ 1453107 w 3894833"/>
              <a:gd name="connsiteY5" fmla="*/ 1025424 h 5656330"/>
              <a:gd name="connsiteX6" fmla="*/ 1453107 w 3894833"/>
              <a:gd name="connsiteY6" fmla="*/ 0 h 5656330"/>
              <a:gd name="connsiteX7" fmla="*/ 3894833 w 3894833"/>
              <a:gd name="connsiteY7" fmla="*/ 0 h 5656330"/>
              <a:gd name="connsiteX8" fmla="*/ 3894833 w 3894833"/>
              <a:gd name="connsiteY8" fmla="*/ 3731122 h 5656330"/>
              <a:gd name="connsiteX9" fmla="*/ 2110494 w 3894833"/>
              <a:gd name="connsiteY9" fmla="*/ 5656330 h 5656330"/>
              <a:gd name="connsiteX10" fmla="*/ 1842717 w 3894833"/>
              <a:gd name="connsiteY10" fmla="*/ 5656330 h 5656330"/>
              <a:gd name="connsiteX11" fmla="*/ 0 w 3894833"/>
              <a:gd name="connsiteY11" fmla="*/ 3731122 h 5656330"/>
              <a:gd name="connsiteX12" fmla="*/ 0 w 3894833"/>
              <a:gd name="connsiteY12" fmla="*/ 2120572 h 5656330"/>
              <a:gd name="connsiteX13" fmla="*/ 7266 w 3894833"/>
              <a:gd name="connsiteY13" fmla="*/ 2123266 h 5656330"/>
              <a:gd name="connsiteX14" fmla="*/ 171328 w 3894833"/>
              <a:gd name="connsiteY14" fmla="*/ 2144761 h 5656330"/>
              <a:gd name="connsiteX15" fmla="*/ 189095 w 3894833"/>
              <a:gd name="connsiteY15" fmla="*/ 2144761 h 5656330"/>
              <a:gd name="connsiteX16" fmla="*/ 691654 w 3894833"/>
              <a:gd name="connsiteY16" fmla="*/ 1639663 h 5656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94833" h="5656330">
                <a:moveTo>
                  <a:pt x="691654" y="0"/>
                </a:moveTo>
                <a:lnTo>
                  <a:pt x="925166" y="0"/>
                </a:lnTo>
                <a:lnTo>
                  <a:pt x="925166" y="1025424"/>
                </a:lnTo>
                <a:cubicBezTo>
                  <a:pt x="925166" y="1025424"/>
                  <a:pt x="925166" y="1289394"/>
                  <a:pt x="1184060" y="1289394"/>
                </a:cubicBezTo>
                <a:lnTo>
                  <a:pt x="1194212" y="1289394"/>
                </a:lnTo>
                <a:cubicBezTo>
                  <a:pt x="1194212" y="1289394"/>
                  <a:pt x="1453107" y="1289394"/>
                  <a:pt x="1453107" y="1025424"/>
                </a:cubicBezTo>
                <a:lnTo>
                  <a:pt x="1453107" y="0"/>
                </a:lnTo>
                <a:lnTo>
                  <a:pt x="3894833" y="0"/>
                </a:lnTo>
                <a:lnTo>
                  <a:pt x="3894833" y="3731122"/>
                </a:lnTo>
                <a:cubicBezTo>
                  <a:pt x="3894833" y="3731122"/>
                  <a:pt x="3894833" y="5562417"/>
                  <a:pt x="2110494" y="5656330"/>
                </a:cubicBezTo>
                <a:lnTo>
                  <a:pt x="1842717" y="5656330"/>
                </a:lnTo>
                <a:cubicBezTo>
                  <a:pt x="1467066" y="5628410"/>
                  <a:pt x="0" y="5413934"/>
                  <a:pt x="0" y="3731122"/>
                </a:cubicBezTo>
                <a:lnTo>
                  <a:pt x="0" y="2120572"/>
                </a:lnTo>
                <a:lnTo>
                  <a:pt x="7266" y="2123266"/>
                </a:lnTo>
                <a:cubicBezTo>
                  <a:pt x="54929" y="2136948"/>
                  <a:pt x="109301" y="2144761"/>
                  <a:pt x="171328" y="2144761"/>
                </a:cubicBezTo>
                <a:lnTo>
                  <a:pt x="189095" y="2144761"/>
                </a:lnTo>
                <a:cubicBezTo>
                  <a:pt x="194172" y="2144761"/>
                  <a:pt x="691654" y="2138415"/>
                  <a:pt x="691654" y="1639663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E8B26E3-C9CA-4CFF-8221-19518F497FF4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A9957602-C843-44E0-A93F-66AF5A6A0F0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0023" y="908050"/>
            <a:ext cx="4503295" cy="7826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TEXT LAYOUT 02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492975F-6F5D-4157-A751-54BACCCF1800}"/>
              </a:ext>
            </a:extLst>
          </p:cNvPr>
          <p:cNvSpPr/>
          <p:nvPr/>
        </p:nvSpPr>
        <p:spPr>
          <a:xfrm>
            <a:off x="5492146" y="-12675"/>
            <a:ext cx="545708" cy="3819957"/>
          </a:xfrm>
          <a:custGeom>
            <a:avLst/>
            <a:gdLst>
              <a:gd name="connsiteX0" fmla="*/ 12675 w 545708"/>
              <a:gd name="connsiteY0" fmla="*/ 12675 h 3819957"/>
              <a:gd name="connsiteX1" fmla="*/ 12675 w 545708"/>
              <a:gd name="connsiteY1" fmla="*/ 3550894 h 3819957"/>
              <a:gd name="connsiteX2" fmla="*/ 271569 w 545708"/>
              <a:gd name="connsiteY2" fmla="*/ 3814865 h 3819957"/>
              <a:gd name="connsiteX3" fmla="*/ 281722 w 545708"/>
              <a:gd name="connsiteY3" fmla="*/ 3814865 h 3819957"/>
              <a:gd name="connsiteX4" fmla="*/ 540616 w 545708"/>
              <a:gd name="connsiteY4" fmla="*/ 3550894 h 3819957"/>
              <a:gd name="connsiteX5" fmla="*/ 540616 w 545708"/>
              <a:gd name="connsiteY5" fmla="*/ 12675 h 3819957"/>
              <a:gd name="connsiteX6" fmla="*/ 12675 w 545708"/>
              <a:gd name="connsiteY6" fmla="*/ 12675 h 3819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708" h="3819957">
                <a:moveTo>
                  <a:pt x="12675" y="12675"/>
                </a:moveTo>
                <a:lnTo>
                  <a:pt x="12675" y="3550894"/>
                </a:lnTo>
                <a:cubicBezTo>
                  <a:pt x="12675" y="3550894"/>
                  <a:pt x="12675" y="3814865"/>
                  <a:pt x="271569" y="3814865"/>
                </a:cubicBezTo>
                <a:lnTo>
                  <a:pt x="281722" y="3814865"/>
                </a:lnTo>
                <a:cubicBezTo>
                  <a:pt x="281722" y="3814865"/>
                  <a:pt x="540616" y="3814865"/>
                  <a:pt x="540616" y="3550894"/>
                </a:cubicBezTo>
                <a:lnTo>
                  <a:pt x="540616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50EDEB-35C1-4DED-A608-A0EAA8DE5404}"/>
              </a:ext>
            </a:extLst>
          </p:cNvPr>
          <p:cNvSpPr/>
          <p:nvPr/>
        </p:nvSpPr>
        <p:spPr>
          <a:xfrm>
            <a:off x="5479455" y="-12675"/>
            <a:ext cx="571090" cy="3832648"/>
          </a:xfrm>
          <a:custGeom>
            <a:avLst/>
            <a:gdLst>
              <a:gd name="connsiteX0" fmla="*/ 540616 w 571089"/>
              <a:gd name="connsiteY0" fmla="*/ 12675 h 3832648"/>
              <a:gd name="connsiteX1" fmla="*/ 540616 w 571089"/>
              <a:gd name="connsiteY1" fmla="*/ 3550894 h 3832648"/>
              <a:gd name="connsiteX2" fmla="*/ 294413 w 571089"/>
              <a:gd name="connsiteY2" fmla="*/ 3802174 h 3832648"/>
              <a:gd name="connsiteX3" fmla="*/ 284260 w 571089"/>
              <a:gd name="connsiteY3" fmla="*/ 3802174 h 3832648"/>
              <a:gd name="connsiteX4" fmla="*/ 38056 w 571089"/>
              <a:gd name="connsiteY4" fmla="*/ 3550894 h 3832648"/>
              <a:gd name="connsiteX5" fmla="*/ 38056 w 571089"/>
              <a:gd name="connsiteY5" fmla="*/ 12675 h 3832648"/>
              <a:gd name="connsiteX6" fmla="*/ 12675 w 571089"/>
              <a:gd name="connsiteY6" fmla="*/ 12675 h 3832648"/>
              <a:gd name="connsiteX7" fmla="*/ 12675 w 571089"/>
              <a:gd name="connsiteY7" fmla="*/ 3550894 h 3832648"/>
              <a:gd name="connsiteX8" fmla="*/ 284260 w 571089"/>
              <a:gd name="connsiteY8" fmla="*/ 3827556 h 3832648"/>
              <a:gd name="connsiteX9" fmla="*/ 294413 w 571089"/>
              <a:gd name="connsiteY9" fmla="*/ 3827556 h 3832648"/>
              <a:gd name="connsiteX10" fmla="*/ 565998 w 571089"/>
              <a:gd name="connsiteY10" fmla="*/ 3550894 h 3832648"/>
              <a:gd name="connsiteX11" fmla="*/ 565998 w 571089"/>
              <a:gd name="connsiteY11" fmla="*/ 12675 h 3832648"/>
              <a:gd name="connsiteX12" fmla="*/ 540616 w 571089"/>
              <a:gd name="connsiteY12" fmla="*/ 12675 h 383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1089" h="3832648">
                <a:moveTo>
                  <a:pt x="540616" y="12675"/>
                </a:moveTo>
                <a:lnTo>
                  <a:pt x="540616" y="3550894"/>
                </a:lnTo>
                <a:cubicBezTo>
                  <a:pt x="540616" y="3798367"/>
                  <a:pt x="304565" y="3802174"/>
                  <a:pt x="294413" y="3802174"/>
                </a:cubicBezTo>
                <a:lnTo>
                  <a:pt x="284260" y="3802174"/>
                </a:lnTo>
                <a:cubicBezTo>
                  <a:pt x="41864" y="3802174"/>
                  <a:pt x="38056" y="3561047"/>
                  <a:pt x="38056" y="3550894"/>
                </a:cubicBezTo>
                <a:lnTo>
                  <a:pt x="38056" y="12675"/>
                </a:lnTo>
                <a:lnTo>
                  <a:pt x="12675" y="12675"/>
                </a:lnTo>
                <a:lnTo>
                  <a:pt x="12675" y="3550894"/>
                </a:lnTo>
                <a:cubicBezTo>
                  <a:pt x="12675" y="3553433"/>
                  <a:pt x="15213" y="3827556"/>
                  <a:pt x="284260" y="3827556"/>
                </a:cubicBezTo>
                <a:lnTo>
                  <a:pt x="294413" y="3827556"/>
                </a:lnTo>
                <a:cubicBezTo>
                  <a:pt x="296951" y="3827556"/>
                  <a:pt x="565998" y="3825017"/>
                  <a:pt x="565998" y="3550894"/>
                </a:cubicBezTo>
                <a:lnTo>
                  <a:pt x="565998" y="12675"/>
                </a:lnTo>
                <a:lnTo>
                  <a:pt x="540616" y="12675"/>
                </a:lnTo>
                <a:close/>
              </a:path>
            </a:pathLst>
          </a:custGeom>
          <a:solidFill>
            <a:schemeClr val="bg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469DEB5-CC79-4D71-8360-0B10B34244B7}"/>
              </a:ext>
            </a:extLst>
          </p:cNvPr>
          <p:cNvSpPr>
            <a:spLocks noGrp="1"/>
          </p:cNvSpPr>
          <p:nvPr userDrawn="1">
            <p:ph type="body" sz="quarter" idx="13"/>
          </p:nvPr>
        </p:nvSpPr>
        <p:spPr>
          <a:xfrm>
            <a:off x="6910023" y="2050475"/>
            <a:ext cx="4548187" cy="639683"/>
          </a:xfrm>
        </p:spPr>
        <p:txBody>
          <a:bodyPr>
            <a:normAutofit/>
          </a:bodyPr>
          <a:lstStyle>
            <a:lvl1pPr marL="0" indent="0">
              <a:buNone/>
              <a:defRPr sz="1800" b="1" i="0"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9EE0722D-F13C-4FFB-9E31-CC024B92E6CD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6910023" y="2839714"/>
            <a:ext cx="4548187" cy="2916952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Graphic 22">
            <a:extLst>
              <a:ext uri="{FF2B5EF4-FFF2-40B4-BE49-F238E27FC236}">
                <a16:creationId xmlns:a16="http://schemas.microsoft.com/office/drawing/2014/main" id="{827885C7-FA6F-4513-83BC-BEAD42F63D5B}"/>
              </a:ext>
            </a:extLst>
          </p:cNvPr>
          <p:cNvSpPr/>
          <p:nvPr userDrawn="1"/>
        </p:nvSpPr>
        <p:spPr>
          <a:xfrm>
            <a:off x="6981947" y="172667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0961087-B677-45AC-8D02-FEE615D17609}"/>
              </a:ext>
            </a:extLst>
          </p:cNvPr>
          <p:cNvSpPr/>
          <p:nvPr userDrawn="1"/>
        </p:nvSpPr>
        <p:spPr>
          <a:xfrm>
            <a:off x="1069371" y="-12675"/>
            <a:ext cx="1002580" cy="2144760"/>
          </a:xfrm>
          <a:custGeom>
            <a:avLst/>
            <a:gdLst>
              <a:gd name="connsiteX0" fmla="*/ 12675 w 1002580"/>
              <a:gd name="connsiteY0" fmla="*/ 12675 h 2144760"/>
              <a:gd name="connsiteX1" fmla="*/ 12675 w 1002580"/>
              <a:gd name="connsiteY1" fmla="*/ 1652337 h 2144760"/>
              <a:gd name="connsiteX2" fmla="*/ 498736 w 1002580"/>
              <a:gd name="connsiteY2" fmla="*/ 2139668 h 2144760"/>
              <a:gd name="connsiteX3" fmla="*/ 516503 w 1002580"/>
              <a:gd name="connsiteY3" fmla="*/ 2139668 h 2144760"/>
              <a:gd name="connsiteX4" fmla="*/ 1002564 w 1002580"/>
              <a:gd name="connsiteY4" fmla="*/ 1652337 h 2144760"/>
              <a:gd name="connsiteX5" fmla="*/ 1002564 w 1002580"/>
              <a:gd name="connsiteY5" fmla="*/ 12675 h 2144760"/>
              <a:gd name="connsiteX6" fmla="*/ 12675 w 1002580"/>
              <a:gd name="connsiteY6" fmla="*/ 12675 h 2144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2580" h="2144760">
                <a:moveTo>
                  <a:pt x="12675" y="12675"/>
                </a:moveTo>
                <a:lnTo>
                  <a:pt x="12675" y="1652337"/>
                </a:lnTo>
                <a:cubicBezTo>
                  <a:pt x="12675" y="1652337"/>
                  <a:pt x="12675" y="2139668"/>
                  <a:pt x="498736" y="2139668"/>
                </a:cubicBezTo>
                <a:lnTo>
                  <a:pt x="516503" y="2139668"/>
                </a:lnTo>
                <a:cubicBezTo>
                  <a:pt x="516503" y="2139668"/>
                  <a:pt x="1002564" y="2139668"/>
                  <a:pt x="1002564" y="1652337"/>
                </a:cubicBezTo>
                <a:lnTo>
                  <a:pt x="1002564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3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029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6E0F90B-941A-45B6-85DA-E0D4E7977CD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71770" y="1483675"/>
            <a:ext cx="6421408" cy="3438427"/>
          </a:xfrm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853" y="1231900"/>
            <a:ext cx="4503295" cy="7826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TEXT LAYOUT 02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82903A57-2768-42F8-A5EA-4C19B90498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067" y="3889184"/>
            <a:ext cx="4548187" cy="170822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46691B2-7AF3-4CAC-A285-36444A9101D9}"/>
              </a:ext>
            </a:extLst>
          </p:cNvPr>
          <p:cNvSpPr/>
          <p:nvPr userDrawn="1"/>
        </p:nvSpPr>
        <p:spPr>
          <a:xfrm>
            <a:off x="12193179" y="4156602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8ACF66-A148-4D4F-A35C-837CDC6B154D}"/>
              </a:ext>
            </a:extLst>
          </p:cNvPr>
          <p:cNvSpPr/>
          <p:nvPr userDrawn="1"/>
        </p:nvSpPr>
        <p:spPr>
          <a:xfrm>
            <a:off x="12193179" y="4682093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5F10B1F7-5633-4C8B-A868-72D9C782CBA6}"/>
              </a:ext>
            </a:extLst>
          </p:cNvPr>
          <p:cNvSpPr>
            <a:spLocks noGrp="1"/>
          </p:cNvSpPr>
          <p:nvPr userDrawn="1">
            <p:ph type="body" sz="quarter" idx="16"/>
          </p:nvPr>
        </p:nvSpPr>
        <p:spPr>
          <a:xfrm>
            <a:off x="811115" y="2374900"/>
            <a:ext cx="4565650" cy="701675"/>
          </a:xfrm>
        </p:spPr>
        <p:txBody>
          <a:bodyPr>
            <a:noAutofit/>
          </a:bodyPr>
          <a:lstStyle>
            <a:lvl1pPr marL="0" indent="0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Text Placeholder 29">
            <a:extLst>
              <a:ext uri="{FF2B5EF4-FFF2-40B4-BE49-F238E27FC236}">
                <a16:creationId xmlns:a16="http://schemas.microsoft.com/office/drawing/2014/main" id="{CBA9BCD0-48BA-4D5B-8871-61204EACE422}"/>
              </a:ext>
            </a:extLst>
          </p:cNvPr>
          <p:cNvSpPr>
            <a:spLocks noGrp="1"/>
          </p:cNvSpPr>
          <p:nvPr userDrawn="1">
            <p:ph type="body" sz="quarter" idx="17"/>
          </p:nvPr>
        </p:nvSpPr>
        <p:spPr>
          <a:xfrm>
            <a:off x="811115" y="3165301"/>
            <a:ext cx="4583113" cy="68952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86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F44C9A9-0E74-4918-9B66-273196D2956C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4FD74D9D-1BEE-4A13-ABAA-5FBA5C4D1BF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781050"/>
            <a:ext cx="10515600" cy="676275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FDBBD-D278-4F5A-BD28-172F5B157E8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93286" y="2959593"/>
            <a:ext cx="4183650" cy="365125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0066" y="1898650"/>
            <a:ext cx="10515599" cy="701675"/>
          </a:xfrm>
        </p:spPr>
        <p:txBody>
          <a:bodyPr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258EB2BC-F42B-4177-83EB-F2D2BF76129C}"/>
              </a:ext>
            </a:extLst>
          </p:cNvPr>
          <p:cNvSpPr/>
          <p:nvPr userDrawn="1"/>
        </p:nvSpPr>
        <p:spPr>
          <a:xfrm>
            <a:off x="3019044" y="1583026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55960" y="2959593"/>
            <a:ext cx="4183650" cy="365125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2 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D0525F80-1CD7-406E-A2B0-ACB0CD78A32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11311" y="3294245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973985" y="3294245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F4C9083C-573A-4951-8064-8A2074E45857}"/>
              </a:ext>
            </a:extLst>
          </p:cNvPr>
          <p:cNvGrpSpPr/>
          <p:nvPr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24D028E-B0C2-46BA-B6A7-734B26FEA98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1FD2C3DF-070C-48BB-8EC1-3FE31FCD20DC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503CC8C-61AD-4DAB-B26E-509EA44669D4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8BB58BBD-BF4B-44A6-A2C8-AF1BE81D516E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02EAB3F-89ED-4532-AC15-8D6D0DE40EEB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14D3737-C4D1-46DE-A197-29A638CA1F3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68273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BE8D45D-1E08-4F59-96CC-EA53D7CA6AB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8E968353-82DA-42A2-88B6-AEFCF124AF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42753" y="1474969"/>
            <a:ext cx="4395258" cy="676275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CHART SLIDE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49889" y="2592569"/>
            <a:ext cx="5630885" cy="70167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26385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30%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6386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9080FED-3BFC-4CCC-8B5A-A2942CA5CF36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26410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E7EC8229-D712-4FD1-990B-9212FC211A9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26411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7341020-DCB7-4CC5-BE55-AAAF421822ED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065899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25%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B1896019-AE20-47E2-AA66-ED9D16B2DAF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65900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212C49D2-92E0-4567-8BD4-9B8FC0536701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8065924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6B5DA211-72E1-4B00-AA61-980CE5A345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65925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7CF7C63-619A-46EE-AF36-FCA26441A064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10005413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20%</a:t>
            </a:r>
          </a:p>
        </p:txBody>
      </p:sp>
      <p:sp>
        <p:nvSpPr>
          <p:cNvPr id="36" name="Text Placeholder 26">
            <a:extLst>
              <a:ext uri="{FF2B5EF4-FFF2-40B4-BE49-F238E27FC236}">
                <a16:creationId xmlns:a16="http://schemas.microsoft.com/office/drawing/2014/main" id="{92E0EA61-C10D-4760-B03F-F27BCF1FC24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005414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1A3A14FA-D9E9-4000-B30C-14CADBFE48F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10005438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5%</a:t>
            </a:r>
          </a:p>
        </p:txBody>
      </p:sp>
      <p:sp>
        <p:nvSpPr>
          <p:cNvPr id="39" name="Text Placeholder 26">
            <a:extLst>
              <a:ext uri="{FF2B5EF4-FFF2-40B4-BE49-F238E27FC236}">
                <a16:creationId xmlns:a16="http://schemas.microsoft.com/office/drawing/2014/main" id="{0FBCB607-92E0-4206-871B-10CAEB3377B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005439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19" name="Chart Placeholder 18">
            <a:extLst>
              <a:ext uri="{FF2B5EF4-FFF2-40B4-BE49-F238E27FC236}">
                <a16:creationId xmlns:a16="http://schemas.microsoft.com/office/drawing/2014/main" id="{08CD548A-F4DA-41C7-BC55-620C696D5A6A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911225" y="908050"/>
            <a:ext cx="4284663" cy="43656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chart</a:t>
            </a:r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D0A213E0-4DC9-4F6A-98B8-21DE9AE2D9B0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4312820-32BB-4DFC-B775-2031DE03F33E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9B4581F-B122-40B8-BE37-64894A713B38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7CF8C75-A610-43BA-923F-335A6051357D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6793F9B-5B71-414E-9CB2-2B76F8308871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807DE94-0E8D-4E1B-A7D2-E0F91AF2E54C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BC592BA-C191-49B5-8F41-8E14CFFDAC4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Graphic 50">
            <a:extLst>
              <a:ext uri="{FF2B5EF4-FFF2-40B4-BE49-F238E27FC236}">
                <a16:creationId xmlns:a16="http://schemas.microsoft.com/office/drawing/2014/main" id="{33AA43FA-C2DC-406C-BFE6-A2A804112236}"/>
              </a:ext>
            </a:extLst>
          </p:cNvPr>
          <p:cNvSpPr/>
          <p:nvPr/>
        </p:nvSpPr>
        <p:spPr>
          <a:xfrm>
            <a:off x="5731819" y="2267879"/>
            <a:ext cx="3016875" cy="165305"/>
          </a:xfrm>
          <a:custGeom>
            <a:avLst/>
            <a:gdLst>
              <a:gd name="connsiteX0" fmla="*/ 2957222 w 3016875"/>
              <a:gd name="connsiteY0" fmla="*/ 159503 h 165304"/>
              <a:gd name="connsiteX1" fmla="*/ 71329 w 3016875"/>
              <a:gd name="connsiteY1" fmla="*/ 159503 h 165304"/>
              <a:gd name="connsiteX2" fmla="*/ 9059 w 3016875"/>
              <a:gd name="connsiteY2" fmla="*/ 84480 h 165304"/>
              <a:gd name="connsiteX3" fmla="*/ 9059 w 3016875"/>
              <a:gd name="connsiteY3" fmla="*/ 84480 h 165304"/>
              <a:gd name="connsiteX4" fmla="*/ 71329 w 3016875"/>
              <a:gd name="connsiteY4" fmla="*/ 10729 h 165304"/>
              <a:gd name="connsiteX5" fmla="*/ 2956149 w 3016875"/>
              <a:gd name="connsiteY5" fmla="*/ 10729 h 165304"/>
              <a:gd name="connsiteX6" fmla="*/ 3018419 w 3016875"/>
              <a:gd name="connsiteY6" fmla="*/ 84480 h 165304"/>
              <a:gd name="connsiteX7" fmla="*/ 3018419 w 3016875"/>
              <a:gd name="connsiteY7" fmla="*/ 84480 h 165304"/>
              <a:gd name="connsiteX8" fmla="*/ 2957222 w 3016875"/>
              <a:gd name="connsiteY8" fmla="*/ 159503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6875" h="165304">
                <a:moveTo>
                  <a:pt x="2957222" y="159503"/>
                </a:moveTo>
                <a:lnTo>
                  <a:pt x="71329" y="159503"/>
                </a:lnTo>
                <a:cubicBezTo>
                  <a:pt x="36973" y="159503"/>
                  <a:pt x="9059" y="125171"/>
                  <a:pt x="9059" y="84480"/>
                </a:cubicBezTo>
                <a:lnTo>
                  <a:pt x="9059" y="84480"/>
                </a:lnTo>
                <a:cubicBezTo>
                  <a:pt x="9059" y="43790"/>
                  <a:pt x="36973" y="10729"/>
                  <a:pt x="71329" y="10729"/>
                </a:cubicBezTo>
                <a:lnTo>
                  <a:pt x="2956149" y="10729"/>
                </a:lnTo>
                <a:cubicBezTo>
                  <a:pt x="2990505" y="10729"/>
                  <a:pt x="3018419" y="43790"/>
                  <a:pt x="3018419" y="84480"/>
                </a:cubicBezTo>
                <a:lnTo>
                  <a:pt x="3018419" y="84480"/>
                </a:lnTo>
                <a:cubicBezTo>
                  <a:pt x="3019492" y="125171"/>
                  <a:pt x="2991578" y="159503"/>
                  <a:pt x="2957222" y="15950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71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95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51">
            <a:extLst>
              <a:ext uri="{FF2B5EF4-FFF2-40B4-BE49-F238E27FC236}">
                <a16:creationId xmlns:a16="http://schemas.microsoft.com/office/drawing/2014/main" id="{F21AF1E2-466C-487E-86AF-CA6FFFCA272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3" name="Graphic 12">
            <a:extLst>
              <a:ext uri="{FF2B5EF4-FFF2-40B4-BE49-F238E27FC236}">
                <a16:creationId xmlns:a16="http://schemas.microsoft.com/office/drawing/2014/main" id="{531F1BC1-79BD-45BA-B27E-7A2C62A65EC9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744" y="2134675"/>
            <a:ext cx="3403308" cy="676275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TABLE SLIDE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9405" y="3252275"/>
            <a:ext cx="3396171" cy="1846732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8" name="Table Placeholder 17">
            <a:extLst>
              <a:ext uri="{FF2B5EF4-FFF2-40B4-BE49-F238E27FC236}">
                <a16:creationId xmlns:a16="http://schemas.microsoft.com/office/drawing/2014/main" id="{3AF64257-E00C-4FE5-925B-A78911D1D2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724400" y="1493214"/>
            <a:ext cx="6561138" cy="384713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table</a:t>
            </a:r>
            <a:endParaRPr lang="ru-RU" dirty="0"/>
          </a:p>
        </p:txBody>
      </p:sp>
      <p:grpSp>
        <p:nvGrpSpPr>
          <p:cNvPr id="45" name="Graphic 39">
            <a:extLst>
              <a:ext uri="{FF2B5EF4-FFF2-40B4-BE49-F238E27FC236}">
                <a16:creationId xmlns:a16="http://schemas.microsoft.com/office/drawing/2014/main" id="{2B29CFAD-7DFA-43C8-BC78-F666303C4A65}"/>
              </a:ext>
            </a:extLst>
          </p:cNvPr>
          <p:cNvGrpSpPr/>
          <p:nvPr userDrawn="1"/>
        </p:nvGrpSpPr>
        <p:grpSpPr>
          <a:xfrm flipH="1">
            <a:off x="-3477" y="0"/>
            <a:ext cx="2188800" cy="1933794"/>
            <a:chOff x="10003200" y="0"/>
            <a:chExt cx="2188800" cy="1933794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7709766F-07C2-47E0-94AE-482595B63D17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9F02ED7-2803-4FC7-8D17-DB9AF81B2257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715C276-3245-4E87-976F-10DC35AF0E89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D4F9402-D548-4465-B31D-5C89E49D8F2D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64C16800-96DF-4B5C-B15B-EB27E1475EB3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AE9DBF7F-0A02-4C85-A28D-3C88C66B3486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Graphic 54">
            <a:extLst>
              <a:ext uri="{FF2B5EF4-FFF2-40B4-BE49-F238E27FC236}">
                <a16:creationId xmlns:a16="http://schemas.microsoft.com/office/drawing/2014/main" id="{A1820133-6B1B-4297-8A79-2E89B2C7199B}"/>
              </a:ext>
            </a:extLst>
          </p:cNvPr>
          <p:cNvSpPr/>
          <p:nvPr/>
        </p:nvSpPr>
        <p:spPr>
          <a:xfrm>
            <a:off x="895660" y="2912161"/>
            <a:ext cx="2781900" cy="165305"/>
          </a:xfrm>
          <a:custGeom>
            <a:avLst/>
            <a:gdLst>
              <a:gd name="connsiteX0" fmla="*/ 2726257 w 2781900"/>
              <a:gd name="connsiteY0" fmla="*/ 158686 h 165304"/>
              <a:gd name="connsiteX1" fmla="*/ 65137 w 2781900"/>
              <a:gd name="connsiteY1" fmla="*/ 158686 h 165304"/>
              <a:gd name="connsiteX2" fmla="*/ 7717 w 2781900"/>
              <a:gd name="connsiteY2" fmla="*/ 83663 h 165304"/>
              <a:gd name="connsiteX3" fmla="*/ 7717 w 2781900"/>
              <a:gd name="connsiteY3" fmla="*/ 83663 h 165304"/>
              <a:gd name="connsiteX4" fmla="*/ 65137 w 2781900"/>
              <a:gd name="connsiteY4" fmla="*/ 9911 h 165304"/>
              <a:gd name="connsiteX5" fmla="*/ 2725267 w 2781900"/>
              <a:gd name="connsiteY5" fmla="*/ 9911 h 165304"/>
              <a:gd name="connsiteX6" fmla="*/ 2782687 w 2781900"/>
              <a:gd name="connsiteY6" fmla="*/ 83663 h 165304"/>
              <a:gd name="connsiteX7" fmla="*/ 2782687 w 2781900"/>
              <a:gd name="connsiteY7" fmla="*/ 83663 h 165304"/>
              <a:gd name="connsiteX8" fmla="*/ 2726257 w 2781900"/>
              <a:gd name="connsiteY8" fmla="*/ 158686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1900" h="165304">
                <a:moveTo>
                  <a:pt x="2726257" y="158686"/>
                </a:moveTo>
                <a:lnTo>
                  <a:pt x="65137" y="158686"/>
                </a:lnTo>
                <a:cubicBezTo>
                  <a:pt x="33457" y="158686"/>
                  <a:pt x="7717" y="124353"/>
                  <a:pt x="7717" y="83663"/>
                </a:cubicBezTo>
                <a:lnTo>
                  <a:pt x="7717" y="83663"/>
                </a:lnTo>
                <a:cubicBezTo>
                  <a:pt x="7717" y="42972"/>
                  <a:pt x="33457" y="9911"/>
                  <a:pt x="65137" y="9911"/>
                </a:cubicBezTo>
                <a:lnTo>
                  <a:pt x="2725267" y="9911"/>
                </a:lnTo>
                <a:cubicBezTo>
                  <a:pt x="2756947" y="9911"/>
                  <a:pt x="2782687" y="42972"/>
                  <a:pt x="2782687" y="83663"/>
                </a:cubicBezTo>
                <a:lnTo>
                  <a:pt x="2782687" y="83663"/>
                </a:lnTo>
                <a:cubicBezTo>
                  <a:pt x="2783677" y="124353"/>
                  <a:pt x="2757937" y="158686"/>
                  <a:pt x="2726257" y="1586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899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22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3767FEE9-DC75-4465-BA6B-06E00CF6A27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1"/>
            <a:ext cx="12190660" cy="5569499"/>
          </a:xfrm>
          <a:custGeom>
            <a:avLst/>
            <a:gdLst>
              <a:gd name="connsiteX0" fmla="*/ 0 w 12190660"/>
              <a:gd name="connsiteY0" fmla="*/ 0 h 5569499"/>
              <a:gd name="connsiteX1" fmla="*/ 10154649 w 12190660"/>
              <a:gd name="connsiteY1" fmla="*/ 0 h 5569499"/>
              <a:gd name="connsiteX2" fmla="*/ 7708389 w 12190660"/>
              <a:gd name="connsiteY2" fmla="*/ 1206619 h 5569499"/>
              <a:gd name="connsiteX3" fmla="*/ 7464525 w 12190660"/>
              <a:gd name="connsiteY3" fmla="*/ 1403488 h 5569499"/>
              <a:gd name="connsiteX4" fmla="*/ 7401019 w 12190660"/>
              <a:gd name="connsiteY4" fmla="*/ 1973774 h 5569499"/>
              <a:gd name="connsiteX5" fmla="*/ 7409910 w 12190660"/>
              <a:gd name="connsiteY5" fmla="*/ 1991556 h 5569499"/>
              <a:gd name="connsiteX6" fmla="*/ 7600428 w 12190660"/>
              <a:gd name="connsiteY6" fmla="*/ 2204937 h 5569499"/>
              <a:gd name="connsiteX7" fmla="*/ 7891287 w 12190660"/>
              <a:gd name="connsiteY7" fmla="*/ 2295116 h 5569499"/>
              <a:gd name="connsiteX8" fmla="*/ 8205008 w 12190660"/>
              <a:gd name="connsiteY8" fmla="*/ 2213828 h 5569499"/>
              <a:gd name="connsiteX9" fmla="*/ 12190660 w 12190660"/>
              <a:gd name="connsiteY9" fmla="*/ 248944 h 5569499"/>
              <a:gd name="connsiteX10" fmla="*/ 12190660 w 12190660"/>
              <a:gd name="connsiteY10" fmla="*/ 449624 h 5569499"/>
              <a:gd name="connsiteX11" fmla="*/ 10261340 w 12190660"/>
              <a:gd name="connsiteY11" fmla="*/ 1400948 h 5569499"/>
              <a:gd name="connsiteX12" fmla="*/ 9931108 w 12190660"/>
              <a:gd name="connsiteY12" fmla="*/ 1680375 h 5569499"/>
              <a:gd name="connsiteX13" fmla="*/ 9879032 w 12190660"/>
              <a:gd name="connsiteY13" fmla="*/ 2528819 h 5569499"/>
              <a:gd name="connsiteX14" fmla="*/ 9893004 w 12190660"/>
              <a:gd name="connsiteY14" fmla="*/ 2556762 h 5569499"/>
              <a:gd name="connsiteX15" fmla="*/ 10172431 w 12190660"/>
              <a:gd name="connsiteY15" fmla="*/ 2886994 h 5569499"/>
              <a:gd name="connsiteX16" fmla="*/ 10618245 w 12190660"/>
              <a:gd name="connsiteY16" fmla="*/ 3041950 h 5569499"/>
              <a:gd name="connsiteX17" fmla="*/ 11019604 w 12190660"/>
              <a:gd name="connsiteY17" fmla="*/ 2939069 h 5569499"/>
              <a:gd name="connsiteX18" fmla="*/ 12190660 w 12190660"/>
              <a:gd name="connsiteY18" fmla="*/ 2362433 h 5569499"/>
              <a:gd name="connsiteX19" fmla="*/ 12190660 w 12190660"/>
              <a:gd name="connsiteY19" fmla="*/ 5569499 h 5569499"/>
              <a:gd name="connsiteX20" fmla="*/ 0 w 12190660"/>
              <a:gd name="connsiteY20" fmla="*/ 5569499 h 5569499"/>
              <a:gd name="connsiteX21" fmla="*/ 0 w 12190660"/>
              <a:gd name="connsiteY21" fmla="*/ 4872200 h 5569499"/>
              <a:gd name="connsiteX22" fmla="*/ 1553363 w 12190660"/>
              <a:gd name="connsiteY22" fmla="*/ 4107584 h 5569499"/>
              <a:gd name="connsiteX23" fmla="*/ 1698157 w 12190660"/>
              <a:gd name="connsiteY23" fmla="*/ 3842128 h 5569499"/>
              <a:gd name="connsiteX24" fmla="*/ 1695617 w 12190660"/>
              <a:gd name="connsiteY24" fmla="*/ 3835778 h 5569499"/>
              <a:gd name="connsiteX25" fmla="*/ 1693077 w 12190660"/>
              <a:gd name="connsiteY25" fmla="*/ 3831968 h 5569499"/>
              <a:gd name="connsiteX26" fmla="*/ 2488175 w 12190660"/>
              <a:gd name="connsiteY26" fmla="*/ 3439499 h 5569499"/>
              <a:gd name="connsiteX27" fmla="*/ 2795545 w 12190660"/>
              <a:gd name="connsiteY27" fmla="*/ 2672343 h 5569499"/>
              <a:gd name="connsiteX28" fmla="*/ 2786654 w 12190660"/>
              <a:gd name="connsiteY28" fmla="*/ 2654561 h 5569499"/>
              <a:gd name="connsiteX29" fmla="*/ 1991556 w 12190660"/>
              <a:gd name="connsiteY29" fmla="*/ 2432290 h 5569499"/>
              <a:gd name="connsiteX30" fmla="*/ 0 w 12190660"/>
              <a:gd name="connsiteY30" fmla="*/ 3414096 h 556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190660" h="5569499">
                <a:moveTo>
                  <a:pt x="0" y="0"/>
                </a:moveTo>
                <a:lnTo>
                  <a:pt x="10154649" y="0"/>
                </a:lnTo>
                <a:lnTo>
                  <a:pt x="7708389" y="1206619"/>
                </a:lnTo>
                <a:cubicBezTo>
                  <a:pt x="7703308" y="1210429"/>
                  <a:pt x="7569945" y="1276476"/>
                  <a:pt x="7464525" y="1403488"/>
                </a:cubicBezTo>
                <a:cubicBezTo>
                  <a:pt x="7365455" y="1522880"/>
                  <a:pt x="7275276" y="1718479"/>
                  <a:pt x="7401019" y="1973774"/>
                </a:cubicBezTo>
                <a:lnTo>
                  <a:pt x="7409910" y="1991556"/>
                </a:lnTo>
                <a:cubicBezTo>
                  <a:pt x="7412449" y="1996637"/>
                  <a:pt x="7472145" y="2117298"/>
                  <a:pt x="7600428" y="2204937"/>
                </a:cubicBezTo>
                <a:cubicBezTo>
                  <a:pt x="7669015" y="2251932"/>
                  <a:pt x="7766815" y="2295116"/>
                  <a:pt x="7891287" y="2295116"/>
                </a:cubicBezTo>
                <a:cubicBezTo>
                  <a:pt x="7981466" y="2295116"/>
                  <a:pt x="8085616" y="2272254"/>
                  <a:pt x="8205008" y="2213828"/>
                </a:cubicBezTo>
                <a:lnTo>
                  <a:pt x="12190660" y="248944"/>
                </a:lnTo>
                <a:lnTo>
                  <a:pt x="12190660" y="449624"/>
                </a:lnTo>
                <a:lnTo>
                  <a:pt x="10261340" y="1400948"/>
                </a:lnTo>
                <a:cubicBezTo>
                  <a:pt x="10253719" y="1404758"/>
                  <a:pt x="10070821" y="1496207"/>
                  <a:pt x="9931108" y="1680375"/>
                </a:cubicBezTo>
                <a:cubicBezTo>
                  <a:pt x="9801555" y="1853112"/>
                  <a:pt x="9687243" y="2138891"/>
                  <a:pt x="9879032" y="2528819"/>
                </a:cubicBezTo>
                <a:lnTo>
                  <a:pt x="9893004" y="2556762"/>
                </a:lnTo>
                <a:cubicBezTo>
                  <a:pt x="9896814" y="2564382"/>
                  <a:pt x="9988263" y="2747281"/>
                  <a:pt x="10172431" y="2886994"/>
                </a:cubicBezTo>
                <a:cubicBezTo>
                  <a:pt x="10277852" y="2967012"/>
                  <a:pt x="10427726" y="3041950"/>
                  <a:pt x="10618245" y="3041950"/>
                </a:cubicBezTo>
                <a:cubicBezTo>
                  <a:pt x="10736366" y="3041950"/>
                  <a:pt x="10869730" y="3012737"/>
                  <a:pt x="11019604" y="2939069"/>
                </a:cubicBezTo>
                <a:lnTo>
                  <a:pt x="12190660" y="2362433"/>
                </a:lnTo>
                <a:lnTo>
                  <a:pt x="12190660" y="5569499"/>
                </a:lnTo>
                <a:lnTo>
                  <a:pt x="0" y="5569499"/>
                </a:lnTo>
                <a:lnTo>
                  <a:pt x="0" y="4872200"/>
                </a:lnTo>
                <a:lnTo>
                  <a:pt x="1553363" y="4107584"/>
                </a:lnTo>
                <a:cubicBezTo>
                  <a:pt x="1553363" y="4107584"/>
                  <a:pt x="1775635" y="3998354"/>
                  <a:pt x="1698157" y="3842128"/>
                </a:cubicBezTo>
                <a:lnTo>
                  <a:pt x="1695617" y="3835778"/>
                </a:lnTo>
                <a:cubicBezTo>
                  <a:pt x="1695617" y="3835778"/>
                  <a:pt x="1694347" y="3834508"/>
                  <a:pt x="1693077" y="3831968"/>
                </a:cubicBezTo>
                <a:lnTo>
                  <a:pt x="2488175" y="3439499"/>
                </a:lnTo>
                <a:cubicBezTo>
                  <a:pt x="2493255" y="3435688"/>
                  <a:pt x="3036869" y="3161341"/>
                  <a:pt x="2795545" y="2672343"/>
                </a:cubicBezTo>
                <a:lnTo>
                  <a:pt x="2786654" y="2654561"/>
                </a:lnTo>
                <a:cubicBezTo>
                  <a:pt x="2784114" y="2649481"/>
                  <a:pt x="2536440" y="2163023"/>
                  <a:pt x="1991556" y="2432290"/>
                </a:cubicBezTo>
                <a:lnTo>
                  <a:pt x="0" y="3414096"/>
                </a:ln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3A0902BC-58E0-4395-9D80-6CF5CA0FAAB0}"/>
              </a:ext>
            </a:extLst>
          </p:cNvPr>
          <p:cNvSpPr/>
          <p:nvPr/>
        </p:nvSpPr>
        <p:spPr>
          <a:xfrm>
            <a:off x="7345849" y="-12701"/>
            <a:ext cx="4851878" cy="2298926"/>
          </a:xfrm>
          <a:custGeom>
            <a:avLst/>
            <a:gdLst>
              <a:gd name="connsiteX0" fmla="*/ 4844811 w 4851877"/>
              <a:gd name="connsiteY0" fmla="*/ 12701 h 2298926"/>
              <a:gd name="connsiteX1" fmla="*/ 2851985 w 4851877"/>
              <a:gd name="connsiteY1" fmla="*/ 12701 h 2298926"/>
              <a:gd name="connsiteX2" fmla="*/ 371430 w 4851877"/>
              <a:gd name="connsiteY2" fmla="*/ 1235832 h 2298926"/>
              <a:gd name="connsiteX3" fmla="*/ 72951 w 4851877"/>
              <a:gd name="connsiteY3" fmla="*/ 1977585 h 2298926"/>
              <a:gd name="connsiteX4" fmla="*/ 81842 w 4851877"/>
              <a:gd name="connsiteY4" fmla="*/ 1995367 h 2298926"/>
              <a:gd name="connsiteX5" fmla="*/ 851538 w 4851877"/>
              <a:gd name="connsiteY5" fmla="*/ 2210018 h 2298926"/>
              <a:gd name="connsiteX6" fmla="*/ 4844811 w 4851877"/>
              <a:gd name="connsiteY6" fmla="*/ 240054 h 2298926"/>
              <a:gd name="connsiteX7" fmla="*/ 4844811 w 4851877"/>
              <a:gd name="connsiteY7" fmla="*/ 12701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98926">
                <a:moveTo>
                  <a:pt x="4844811" y="12701"/>
                </a:moveTo>
                <a:lnTo>
                  <a:pt x="2851985" y="12701"/>
                </a:lnTo>
                <a:lnTo>
                  <a:pt x="371430" y="1235832"/>
                </a:lnTo>
                <a:cubicBezTo>
                  <a:pt x="371430" y="1235832"/>
                  <a:pt x="-163292" y="1500018"/>
                  <a:pt x="72951" y="1977585"/>
                </a:cubicBezTo>
                <a:lnTo>
                  <a:pt x="81842" y="1995367"/>
                </a:lnTo>
                <a:cubicBezTo>
                  <a:pt x="81842" y="1995367"/>
                  <a:pt x="316815" y="2472934"/>
                  <a:pt x="851538" y="2210018"/>
                </a:cubicBezTo>
                <a:lnTo>
                  <a:pt x="4844811" y="240054"/>
                </a:lnTo>
                <a:lnTo>
                  <a:pt x="484481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DCE3DA5-C000-4DAD-8FCD-9A285AB48C83}"/>
              </a:ext>
            </a:extLst>
          </p:cNvPr>
          <p:cNvSpPr/>
          <p:nvPr/>
        </p:nvSpPr>
        <p:spPr>
          <a:xfrm>
            <a:off x="9782306" y="458515"/>
            <a:ext cx="2413238" cy="2578354"/>
          </a:xfrm>
          <a:custGeom>
            <a:avLst/>
            <a:gdLst>
              <a:gd name="connsiteX0" fmla="*/ 2408354 w 2413237"/>
              <a:gd name="connsiteY0" fmla="*/ 12701 h 2578353"/>
              <a:gd name="connsiteX1" fmla="*/ 487924 w 2413237"/>
              <a:gd name="connsiteY1" fmla="*/ 960215 h 2578353"/>
              <a:gd name="connsiteX2" fmla="*/ 113238 w 2413237"/>
              <a:gd name="connsiteY2" fmla="*/ 2062683 h 2578353"/>
              <a:gd name="connsiteX3" fmla="*/ 127209 w 2413237"/>
              <a:gd name="connsiteY3" fmla="*/ 2090626 h 2578353"/>
              <a:gd name="connsiteX4" fmla="*/ 1229678 w 2413237"/>
              <a:gd name="connsiteY4" fmla="*/ 2465313 h 2578353"/>
              <a:gd name="connsiteX5" fmla="*/ 2408354 w 2413237"/>
              <a:gd name="connsiteY5" fmla="*/ 1883595 h 2578353"/>
              <a:gd name="connsiteX6" fmla="*/ 2408354 w 2413237"/>
              <a:gd name="connsiteY6" fmla="*/ 12701 h 257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3">
                <a:moveTo>
                  <a:pt x="2408354" y="12701"/>
                </a:moveTo>
                <a:lnTo>
                  <a:pt x="487924" y="960215"/>
                </a:lnTo>
                <a:cubicBezTo>
                  <a:pt x="487924" y="960215"/>
                  <a:pt x="-250018" y="1324740"/>
                  <a:pt x="113238" y="2062683"/>
                </a:cubicBezTo>
                <a:lnTo>
                  <a:pt x="127209" y="2090626"/>
                </a:lnTo>
                <a:cubicBezTo>
                  <a:pt x="127209" y="2090626"/>
                  <a:pt x="491735" y="2828568"/>
                  <a:pt x="1229678" y="2465313"/>
                </a:cubicBezTo>
                <a:lnTo>
                  <a:pt x="2408354" y="1883595"/>
                </a:lnTo>
                <a:lnTo>
                  <a:pt x="240835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EAE88C29-9AC8-4A6D-9141-98B2210C7466}"/>
              </a:ext>
            </a:extLst>
          </p:cNvPr>
          <p:cNvSpPr/>
          <p:nvPr/>
        </p:nvSpPr>
        <p:spPr>
          <a:xfrm>
            <a:off x="-12701" y="2355829"/>
            <a:ext cx="2857781" cy="2298926"/>
          </a:xfrm>
          <a:custGeom>
            <a:avLst/>
            <a:gdLst>
              <a:gd name="connsiteX0" fmla="*/ 2782844 w 2857781"/>
              <a:gd name="connsiteY0" fmla="*/ 306353 h 2298926"/>
              <a:gd name="connsiteX1" fmla="*/ 2013148 w 2857781"/>
              <a:gd name="connsiteY1" fmla="*/ 91702 h 2298926"/>
              <a:gd name="connsiteX2" fmla="*/ 12701 w 2857781"/>
              <a:gd name="connsiteY2" fmla="*/ 1078589 h 2298926"/>
              <a:gd name="connsiteX3" fmla="*/ 12701 w 2857781"/>
              <a:gd name="connsiteY3" fmla="*/ 2289019 h 2298926"/>
              <a:gd name="connsiteX4" fmla="*/ 2491985 w 2857781"/>
              <a:gd name="connsiteY4" fmla="*/ 1065888 h 2298926"/>
              <a:gd name="connsiteX5" fmla="*/ 2790465 w 2857781"/>
              <a:gd name="connsiteY5" fmla="*/ 324135 h 2298926"/>
              <a:gd name="connsiteX6" fmla="*/ 2782844 w 2857781"/>
              <a:gd name="connsiteY6" fmla="*/ 306353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781" h="2298926">
                <a:moveTo>
                  <a:pt x="2782844" y="306353"/>
                </a:moveTo>
                <a:cubicBezTo>
                  <a:pt x="2782844" y="306353"/>
                  <a:pt x="2547871" y="-171214"/>
                  <a:pt x="2013148" y="91702"/>
                </a:cubicBezTo>
                <a:lnTo>
                  <a:pt x="12701" y="1078589"/>
                </a:lnTo>
                <a:lnTo>
                  <a:pt x="12701" y="2289019"/>
                </a:lnTo>
                <a:lnTo>
                  <a:pt x="2491985" y="1065888"/>
                </a:lnTo>
                <a:cubicBezTo>
                  <a:pt x="2491985" y="1065888"/>
                  <a:pt x="3026708" y="801702"/>
                  <a:pt x="2790465" y="324135"/>
                </a:cubicBezTo>
                <a:lnTo>
                  <a:pt x="2782844" y="306353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F8CA5B8-0BAD-4554-87FE-E0910E6CD5C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2CBB0CF-5FCC-4507-BD7B-C02386D2A23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9CB2BB-1ED9-489E-8AC7-2A8D8459E3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349863"/>
            <a:ext cx="10515600" cy="78263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IMAGE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78B29DA7-7E72-4576-8F68-91B70D11C8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412987" y="5718810"/>
            <a:ext cx="7366026" cy="946532"/>
          </a:xfrm>
        </p:spPr>
        <p:txBody>
          <a:bodyPr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1E01B-B80B-4194-AC2B-41043EC597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762500" y="5155439"/>
            <a:ext cx="2667000" cy="139903"/>
          </a:xfrm>
          <a:prstGeom prst="rect">
            <a:avLst/>
          </a:pr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BE26926-54A6-49D3-95EA-F31F133A0E3B}"/>
              </a:ext>
            </a:extLst>
          </p:cNvPr>
          <p:cNvSpPr/>
          <p:nvPr/>
        </p:nvSpPr>
        <p:spPr>
          <a:xfrm>
            <a:off x="8826099" y="2044901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3AFCA09-1411-4603-AEED-DBD79C4BE2CA}"/>
              </a:ext>
            </a:extLst>
          </p:cNvPr>
          <p:cNvSpPr/>
          <p:nvPr/>
        </p:nvSpPr>
        <p:spPr>
          <a:xfrm>
            <a:off x="8810222" y="2029025"/>
            <a:ext cx="774776" cy="774776"/>
          </a:xfrm>
          <a:custGeom>
            <a:avLst/>
            <a:gdLst>
              <a:gd name="connsiteX0" fmla="*/ 388023 w 774776"/>
              <a:gd name="connsiteY0" fmla="*/ 766521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0 w 774776"/>
              <a:gd name="connsiteY3" fmla="*/ 388023 h 774776"/>
              <a:gd name="connsiteX4" fmla="*/ 388023 w 774776"/>
              <a:gd name="connsiteY4" fmla="*/ 766521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6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1"/>
                </a:moveTo>
                <a:cubicBezTo>
                  <a:pt x="179722" y="766521"/>
                  <a:pt x="9526" y="596324"/>
                  <a:pt x="9526" y="388023"/>
                </a:cubicBezTo>
                <a:cubicBezTo>
                  <a:pt x="9526" y="179723"/>
                  <a:pt x="179722" y="9526"/>
                  <a:pt x="388023" y="9526"/>
                </a:cubicBezTo>
                <a:cubicBezTo>
                  <a:pt x="596323" y="9526"/>
                  <a:pt x="766520" y="179723"/>
                  <a:pt x="766520" y="388023"/>
                </a:cubicBezTo>
                <a:cubicBezTo>
                  <a:pt x="766520" y="596324"/>
                  <a:pt x="596323" y="766521"/>
                  <a:pt x="388023" y="766521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1" y="729687"/>
                  <a:pt x="728416" y="577272"/>
                  <a:pt x="728416" y="389293"/>
                </a:cubicBezTo>
                <a:cubicBezTo>
                  <a:pt x="728416" y="201315"/>
                  <a:pt x="576001" y="48900"/>
                  <a:pt x="388023" y="48900"/>
                </a:cubicBez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E4E0103-B430-4F31-B26F-21E197A41135}"/>
              </a:ext>
            </a:extLst>
          </p:cNvPr>
          <p:cNvSpPr/>
          <p:nvPr/>
        </p:nvSpPr>
        <p:spPr>
          <a:xfrm>
            <a:off x="7329938" y="-9526"/>
            <a:ext cx="4864579" cy="2311628"/>
          </a:xfrm>
          <a:custGeom>
            <a:avLst/>
            <a:gdLst>
              <a:gd name="connsiteX0" fmla="*/ 2911080 w 4864578"/>
              <a:gd name="connsiteY0" fmla="*/ 9526 h 2311627"/>
              <a:gd name="connsiteX1" fmla="*/ 2824712 w 4864578"/>
              <a:gd name="connsiteY1" fmla="*/ 9526 h 2311627"/>
              <a:gd name="connsiteX2" fmla="*/ 378451 w 4864578"/>
              <a:gd name="connsiteY2" fmla="*/ 1216145 h 2311627"/>
              <a:gd name="connsiteX3" fmla="*/ 134587 w 4864578"/>
              <a:gd name="connsiteY3" fmla="*/ 1413014 h 2311627"/>
              <a:gd name="connsiteX4" fmla="*/ 71081 w 4864578"/>
              <a:gd name="connsiteY4" fmla="*/ 1983300 h 2311627"/>
              <a:gd name="connsiteX5" fmla="*/ 79972 w 4864578"/>
              <a:gd name="connsiteY5" fmla="*/ 2001082 h 2311627"/>
              <a:gd name="connsiteX6" fmla="*/ 270491 w 4864578"/>
              <a:gd name="connsiteY6" fmla="*/ 2214463 h 2311627"/>
              <a:gd name="connsiteX7" fmla="*/ 561349 w 4864578"/>
              <a:gd name="connsiteY7" fmla="*/ 2304642 h 2311627"/>
              <a:gd name="connsiteX8" fmla="*/ 875070 w 4864578"/>
              <a:gd name="connsiteY8" fmla="*/ 2223354 h 2311627"/>
              <a:gd name="connsiteX9" fmla="*/ 4860722 w 4864578"/>
              <a:gd name="connsiteY9" fmla="*/ 258470 h 2311627"/>
              <a:gd name="connsiteX10" fmla="*/ 4860722 w 4864578"/>
              <a:gd name="connsiteY10" fmla="*/ 216556 h 2311627"/>
              <a:gd name="connsiteX11" fmla="*/ 858558 w 4864578"/>
              <a:gd name="connsiteY11" fmla="*/ 2189061 h 2311627"/>
              <a:gd name="connsiteX12" fmla="*/ 293353 w 4864578"/>
              <a:gd name="connsiteY12" fmla="*/ 2182710 h 2311627"/>
              <a:gd name="connsiteX13" fmla="*/ 114265 w 4864578"/>
              <a:gd name="connsiteY13" fmla="*/ 1983300 h 2311627"/>
              <a:gd name="connsiteX14" fmla="*/ 105374 w 4864578"/>
              <a:gd name="connsiteY14" fmla="*/ 1965519 h 2311627"/>
              <a:gd name="connsiteX15" fmla="*/ 163800 w 4864578"/>
              <a:gd name="connsiteY15" fmla="*/ 1437147 h 2311627"/>
              <a:gd name="connsiteX16" fmla="*/ 396233 w 4864578"/>
              <a:gd name="connsiteY16" fmla="*/ 1249168 h 2311627"/>
              <a:gd name="connsiteX17" fmla="*/ 396233 w 4864578"/>
              <a:gd name="connsiteY17" fmla="*/ 1249168 h 2311627"/>
              <a:gd name="connsiteX18" fmla="*/ 2911080 w 4864578"/>
              <a:gd name="connsiteY18" fmla="*/ 9526 h 231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64578" h="2311627">
                <a:moveTo>
                  <a:pt x="2911080" y="9526"/>
                </a:moveTo>
                <a:lnTo>
                  <a:pt x="2824712" y="9526"/>
                </a:lnTo>
                <a:lnTo>
                  <a:pt x="378451" y="1216145"/>
                </a:lnTo>
                <a:cubicBezTo>
                  <a:pt x="373371" y="1218685"/>
                  <a:pt x="240007" y="1284732"/>
                  <a:pt x="134587" y="1413014"/>
                </a:cubicBezTo>
                <a:cubicBezTo>
                  <a:pt x="35518" y="1532406"/>
                  <a:pt x="-54662" y="1728005"/>
                  <a:pt x="71081" y="1983300"/>
                </a:cubicBezTo>
                <a:lnTo>
                  <a:pt x="79972" y="2001082"/>
                </a:lnTo>
                <a:cubicBezTo>
                  <a:pt x="82512" y="2006163"/>
                  <a:pt x="142208" y="2125554"/>
                  <a:pt x="270491" y="2214463"/>
                </a:cubicBezTo>
                <a:cubicBezTo>
                  <a:pt x="339077" y="2261458"/>
                  <a:pt x="436877" y="2304642"/>
                  <a:pt x="561349" y="2304642"/>
                </a:cubicBezTo>
                <a:cubicBezTo>
                  <a:pt x="651528" y="2304642"/>
                  <a:pt x="755678" y="2283050"/>
                  <a:pt x="875070" y="2223354"/>
                </a:cubicBezTo>
                <a:lnTo>
                  <a:pt x="4860722" y="258470"/>
                </a:lnTo>
                <a:lnTo>
                  <a:pt x="4860722" y="216556"/>
                </a:lnTo>
                <a:lnTo>
                  <a:pt x="858558" y="2189061"/>
                </a:lnTo>
                <a:cubicBezTo>
                  <a:pt x="643907" y="2294481"/>
                  <a:pt x="454659" y="2293211"/>
                  <a:pt x="293353" y="2182710"/>
                </a:cubicBezTo>
                <a:cubicBezTo>
                  <a:pt x="172691" y="2100152"/>
                  <a:pt x="114265" y="1984570"/>
                  <a:pt x="114265" y="1983300"/>
                </a:cubicBezTo>
                <a:lnTo>
                  <a:pt x="105374" y="1965519"/>
                </a:lnTo>
                <a:cubicBezTo>
                  <a:pt x="11385" y="1775000"/>
                  <a:pt x="30437" y="1597182"/>
                  <a:pt x="163800" y="1437147"/>
                </a:cubicBezTo>
                <a:cubicBezTo>
                  <a:pt x="264140" y="1315215"/>
                  <a:pt x="394963" y="1250438"/>
                  <a:pt x="396233" y="1249168"/>
                </a:cubicBezTo>
                <a:lnTo>
                  <a:pt x="396233" y="1249168"/>
                </a:lnTo>
                <a:lnTo>
                  <a:pt x="2911080" y="9526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5525C01-736F-4E07-B20A-72ABE0F38C9F}"/>
              </a:ext>
            </a:extLst>
          </p:cNvPr>
          <p:cNvSpPr/>
          <p:nvPr/>
        </p:nvSpPr>
        <p:spPr>
          <a:xfrm>
            <a:off x="9766949" y="442639"/>
            <a:ext cx="2425939" cy="2603756"/>
          </a:xfrm>
          <a:custGeom>
            <a:avLst/>
            <a:gdLst>
              <a:gd name="connsiteX0" fmla="*/ 2423711 w 2425938"/>
              <a:gd name="connsiteY0" fmla="*/ 1877880 h 2603756"/>
              <a:gd name="connsiteX1" fmla="*/ 1236144 w 2425938"/>
              <a:gd name="connsiteY1" fmla="*/ 2463408 h 2603756"/>
              <a:gd name="connsiteX2" fmla="*/ 429615 w 2425938"/>
              <a:gd name="connsiteY2" fmla="*/ 2415143 h 2603756"/>
              <a:gd name="connsiteX3" fmla="*/ 160348 w 2425938"/>
              <a:gd name="connsiteY3" fmla="*/ 2097612 h 2603756"/>
              <a:gd name="connsiteX4" fmla="*/ 146377 w 2425938"/>
              <a:gd name="connsiteY4" fmla="*/ 2069669 h 2603756"/>
              <a:gd name="connsiteX5" fmla="*/ 194642 w 2425938"/>
              <a:gd name="connsiteY5" fmla="*/ 1263139 h 2603756"/>
              <a:gd name="connsiteX6" fmla="*/ 512173 w 2425938"/>
              <a:gd name="connsiteY6" fmla="*/ 993873 h 2603756"/>
              <a:gd name="connsiteX7" fmla="*/ 2423711 w 2425938"/>
              <a:gd name="connsiteY7" fmla="*/ 51440 h 2603756"/>
              <a:gd name="connsiteX8" fmla="*/ 2423711 w 2425938"/>
              <a:gd name="connsiteY8" fmla="*/ 9526 h 2603756"/>
              <a:gd name="connsiteX9" fmla="*/ 494391 w 2425938"/>
              <a:gd name="connsiteY9" fmla="*/ 960850 h 2603756"/>
              <a:gd name="connsiteX10" fmla="*/ 164159 w 2425938"/>
              <a:gd name="connsiteY10" fmla="*/ 1240277 h 2603756"/>
              <a:gd name="connsiteX11" fmla="*/ 112083 w 2425938"/>
              <a:gd name="connsiteY11" fmla="*/ 2088721 h 2603756"/>
              <a:gd name="connsiteX12" fmla="*/ 126055 w 2425938"/>
              <a:gd name="connsiteY12" fmla="*/ 2116664 h 2603756"/>
              <a:gd name="connsiteX13" fmla="*/ 405483 w 2425938"/>
              <a:gd name="connsiteY13" fmla="*/ 2446896 h 2603756"/>
              <a:gd name="connsiteX14" fmla="*/ 851296 w 2425938"/>
              <a:gd name="connsiteY14" fmla="*/ 2601851 h 2603756"/>
              <a:gd name="connsiteX15" fmla="*/ 1252656 w 2425938"/>
              <a:gd name="connsiteY15" fmla="*/ 2498971 h 2603756"/>
              <a:gd name="connsiteX16" fmla="*/ 2422441 w 2425938"/>
              <a:gd name="connsiteY16" fmla="*/ 1922334 h 2603756"/>
              <a:gd name="connsiteX17" fmla="*/ 2422441 w 2425938"/>
              <a:gd name="connsiteY17" fmla="*/ 1877880 h 260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25938" h="2603756">
                <a:moveTo>
                  <a:pt x="2423711" y="1877880"/>
                </a:moveTo>
                <a:lnTo>
                  <a:pt x="1236144" y="2463408"/>
                </a:lnTo>
                <a:cubicBezTo>
                  <a:pt x="937665" y="2610742"/>
                  <a:pt x="665858" y="2594231"/>
                  <a:pt x="429615" y="2415143"/>
                </a:cubicBezTo>
                <a:cubicBezTo>
                  <a:pt x="251797" y="2280510"/>
                  <a:pt x="160348" y="2098882"/>
                  <a:pt x="160348" y="2097612"/>
                </a:cubicBezTo>
                <a:lnTo>
                  <a:pt x="146377" y="2069669"/>
                </a:lnTo>
                <a:cubicBezTo>
                  <a:pt x="-957" y="1771190"/>
                  <a:pt x="15554" y="1499383"/>
                  <a:pt x="194642" y="1263139"/>
                </a:cubicBezTo>
                <a:cubicBezTo>
                  <a:pt x="329275" y="1085322"/>
                  <a:pt x="509632" y="995143"/>
                  <a:pt x="512173" y="993873"/>
                </a:cubicBezTo>
                <a:lnTo>
                  <a:pt x="2423711" y="51440"/>
                </a:lnTo>
                <a:lnTo>
                  <a:pt x="2423711" y="9526"/>
                </a:lnTo>
                <a:lnTo>
                  <a:pt x="494391" y="960850"/>
                </a:lnTo>
                <a:cubicBezTo>
                  <a:pt x="486770" y="964660"/>
                  <a:pt x="303873" y="1056109"/>
                  <a:pt x="164159" y="1240277"/>
                </a:cubicBezTo>
                <a:cubicBezTo>
                  <a:pt x="34606" y="1411744"/>
                  <a:pt x="-80976" y="1697522"/>
                  <a:pt x="112083" y="2088721"/>
                </a:cubicBezTo>
                <a:lnTo>
                  <a:pt x="126055" y="2116664"/>
                </a:lnTo>
                <a:cubicBezTo>
                  <a:pt x="129865" y="2124284"/>
                  <a:pt x="221315" y="2307182"/>
                  <a:pt x="405483" y="2446896"/>
                </a:cubicBezTo>
                <a:cubicBezTo>
                  <a:pt x="510903" y="2526914"/>
                  <a:pt x="660778" y="2601851"/>
                  <a:pt x="851296" y="2601851"/>
                </a:cubicBezTo>
                <a:cubicBezTo>
                  <a:pt x="969418" y="2601851"/>
                  <a:pt x="1104052" y="2572638"/>
                  <a:pt x="1252656" y="2498971"/>
                </a:cubicBezTo>
                <a:lnTo>
                  <a:pt x="2422441" y="1922334"/>
                </a:lnTo>
                <a:lnTo>
                  <a:pt x="2422441" y="187788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49472789-B79C-464F-9D88-E51F8B5062D3}"/>
              </a:ext>
            </a:extLst>
          </p:cNvPr>
          <p:cNvSpPr/>
          <p:nvPr userDrawn="1"/>
        </p:nvSpPr>
        <p:spPr>
          <a:xfrm>
            <a:off x="-9526" y="2340318"/>
            <a:ext cx="2870483" cy="2540250"/>
          </a:xfrm>
          <a:custGeom>
            <a:avLst/>
            <a:gdLst>
              <a:gd name="connsiteX0" fmla="*/ 2481189 w 2870482"/>
              <a:gd name="connsiteY0" fmla="*/ 1064887 h 2540250"/>
              <a:gd name="connsiteX1" fmla="*/ 1678470 w 2870482"/>
              <a:gd name="connsiteY1" fmla="*/ 1461166 h 2540250"/>
              <a:gd name="connsiteX2" fmla="*/ 1406664 w 2870482"/>
              <a:gd name="connsiteY2" fmla="*/ 1448465 h 2540250"/>
              <a:gd name="connsiteX3" fmla="*/ 9526 w 2870482"/>
              <a:gd name="connsiteY3" fmla="*/ 2136873 h 2540250"/>
              <a:gd name="connsiteX4" fmla="*/ 9526 w 2870482"/>
              <a:gd name="connsiteY4" fmla="*/ 2531882 h 2540250"/>
              <a:gd name="connsiteX5" fmla="*/ 1564159 w 2870482"/>
              <a:gd name="connsiteY5" fmla="*/ 1765996 h 2540250"/>
              <a:gd name="connsiteX6" fmla="*/ 1708953 w 2870482"/>
              <a:gd name="connsiteY6" fmla="*/ 1500540 h 2540250"/>
              <a:gd name="connsiteX7" fmla="*/ 1706413 w 2870482"/>
              <a:gd name="connsiteY7" fmla="*/ 1494189 h 2540250"/>
              <a:gd name="connsiteX8" fmla="*/ 1703873 w 2870482"/>
              <a:gd name="connsiteY8" fmla="*/ 1490379 h 2540250"/>
              <a:gd name="connsiteX9" fmla="*/ 2498971 w 2870482"/>
              <a:gd name="connsiteY9" fmla="*/ 1097910 h 2540250"/>
              <a:gd name="connsiteX10" fmla="*/ 2806341 w 2870482"/>
              <a:gd name="connsiteY10" fmla="*/ 330755 h 2540250"/>
              <a:gd name="connsiteX11" fmla="*/ 2797450 w 2870482"/>
              <a:gd name="connsiteY11" fmla="*/ 312973 h 2540250"/>
              <a:gd name="connsiteX12" fmla="*/ 2002352 w 2870482"/>
              <a:gd name="connsiteY12" fmla="*/ 90701 h 2540250"/>
              <a:gd name="connsiteX13" fmla="*/ 9526 w 2870482"/>
              <a:gd name="connsiteY13" fmla="*/ 1073778 h 2540250"/>
              <a:gd name="connsiteX14" fmla="*/ 9526 w 2870482"/>
              <a:gd name="connsiteY14" fmla="*/ 1115692 h 2540250"/>
              <a:gd name="connsiteX15" fmla="*/ 2017594 w 2870482"/>
              <a:gd name="connsiteY15" fmla="*/ 124994 h 2540250"/>
              <a:gd name="connsiteX16" fmla="*/ 2582799 w 2870482"/>
              <a:gd name="connsiteY16" fmla="*/ 131345 h 2540250"/>
              <a:gd name="connsiteX17" fmla="*/ 2761887 w 2870482"/>
              <a:gd name="connsiteY17" fmla="*/ 330755 h 2540250"/>
              <a:gd name="connsiteX18" fmla="*/ 2770778 w 2870482"/>
              <a:gd name="connsiteY18" fmla="*/ 348536 h 2540250"/>
              <a:gd name="connsiteX19" fmla="*/ 2712352 w 2870482"/>
              <a:gd name="connsiteY19" fmla="*/ 876908 h 2540250"/>
              <a:gd name="connsiteX20" fmla="*/ 2481189 w 2870482"/>
              <a:gd name="connsiteY20" fmla="*/ 1064887 h 254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70482" h="2540250">
                <a:moveTo>
                  <a:pt x="2481189" y="1064887"/>
                </a:moveTo>
                <a:lnTo>
                  <a:pt x="1678470" y="1461166"/>
                </a:lnTo>
                <a:cubicBezTo>
                  <a:pt x="1640366" y="1423062"/>
                  <a:pt x="1556538" y="1374797"/>
                  <a:pt x="1406664" y="1448465"/>
                </a:cubicBezTo>
                <a:lnTo>
                  <a:pt x="9526" y="2136873"/>
                </a:lnTo>
                <a:lnTo>
                  <a:pt x="9526" y="2531882"/>
                </a:lnTo>
                <a:lnTo>
                  <a:pt x="1564159" y="1765996"/>
                </a:lnTo>
                <a:cubicBezTo>
                  <a:pt x="1564159" y="1765996"/>
                  <a:pt x="1785161" y="1656765"/>
                  <a:pt x="1708953" y="1500540"/>
                </a:cubicBezTo>
                <a:lnTo>
                  <a:pt x="1706413" y="1494189"/>
                </a:lnTo>
                <a:cubicBezTo>
                  <a:pt x="1706413" y="1494189"/>
                  <a:pt x="1705143" y="1492919"/>
                  <a:pt x="1703873" y="1490379"/>
                </a:cubicBezTo>
                <a:lnTo>
                  <a:pt x="2498971" y="1097910"/>
                </a:lnTo>
                <a:cubicBezTo>
                  <a:pt x="2504051" y="1095370"/>
                  <a:pt x="3047665" y="819753"/>
                  <a:pt x="2806341" y="330755"/>
                </a:cubicBezTo>
                <a:lnTo>
                  <a:pt x="2797450" y="312973"/>
                </a:lnTo>
                <a:cubicBezTo>
                  <a:pt x="2794910" y="307892"/>
                  <a:pt x="2547236" y="-178566"/>
                  <a:pt x="2002352" y="90701"/>
                </a:cubicBezTo>
                <a:lnTo>
                  <a:pt x="9526" y="1073778"/>
                </a:lnTo>
                <a:lnTo>
                  <a:pt x="9526" y="1115692"/>
                </a:lnTo>
                <a:lnTo>
                  <a:pt x="2017594" y="124994"/>
                </a:lnTo>
                <a:cubicBezTo>
                  <a:pt x="2232245" y="19574"/>
                  <a:pt x="2421493" y="20844"/>
                  <a:pt x="2582799" y="131345"/>
                </a:cubicBezTo>
                <a:cubicBezTo>
                  <a:pt x="2703461" y="213903"/>
                  <a:pt x="2761887" y="329484"/>
                  <a:pt x="2761887" y="330755"/>
                </a:cubicBezTo>
                <a:lnTo>
                  <a:pt x="2770778" y="348536"/>
                </a:lnTo>
                <a:cubicBezTo>
                  <a:pt x="2864767" y="539055"/>
                  <a:pt x="2845715" y="716873"/>
                  <a:pt x="2712352" y="876908"/>
                </a:cubicBezTo>
                <a:cubicBezTo>
                  <a:pt x="2613282" y="998840"/>
                  <a:pt x="2482459" y="1063617"/>
                  <a:pt x="2481189" y="106488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69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>
            <a:extLst>
              <a:ext uri="{FF2B5EF4-FFF2-40B4-BE49-F238E27FC236}">
                <a16:creationId xmlns:a16="http://schemas.microsoft.com/office/drawing/2014/main" id="{DD823940-1850-4484-BDCE-3D9B898D6787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Graphic 12">
            <a:extLst>
              <a:ext uri="{FF2B5EF4-FFF2-40B4-BE49-F238E27FC236}">
                <a16:creationId xmlns:a16="http://schemas.microsoft.com/office/drawing/2014/main" id="{6FFA8582-48C8-4154-ACF0-5F6412FAAE0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" name="Media Placeholder 7">
            <a:extLst>
              <a:ext uri="{FF2B5EF4-FFF2-40B4-BE49-F238E27FC236}">
                <a16:creationId xmlns:a16="http://schemas.microsoft.com/office/drawing/2014/main" id="{FBCC61A6-FEB7-4CD2-9686-FB5F1EB66A10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911225" y="908050"/>
            <a:ext cx="10369550" cy="46609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media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EAB5B0-43C3-4F9F-98FF-253CBE6C9668}"/>
              </a:ext>
            </a:extLst>
          </p:cNvPr>
          <p:cNvSpPr/>
          <p:nvPr/>
        </p:nvSpPr>
        <p:spPr>
          <a:xfrm>
            <a:off x="8807428" y="2003790"/>
            <a:ext cx="775201" cy="774776"/>
          </a:xfrm>
          <a:custGeom>
            <a:avLst/>
            <a:gdLst>
              <a:gd name="connsiteX0" fmla="*/ 388023 w 774776"/>
              <a:gd name="connsiteY0" fmla="*/ 766520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1 w 774776"/>
              <a:gd name="connsiteY3" fmla="*/ 388023 h 774776"/>
              <a:gd name="connsiteX4" fmla="*/ 388023 w 774776"/>
              <a:gd name="connsiteY4" fmla="*/ 766520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7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0"/>
                </a:moveTo>
                <a:cubicBezTo>
                  <a:pt x="179723" y="766520"/>
                  <a:pt x="9526" y="596324"/>
                  <a:pt x="9526" y="388023"/>
                </a:cubicBezTo>
                <a:cubicBezTo>
                  <a:pt x="9526" y="179723"/>
                  <a:pt x="179723" y="9526"/>
                  <a:pt x="388023" y="9526"/>
                </a:cubicBezTo>
                <a:cubicBezTo>
                  <a:pt x="596324" y="9526"/>
                  <a:pt x="766521" y="179723"/>
                  <a:pt x="766521" y="388023"/>
                </a:cubicBezTo>
                <a:cubicBezTo>
                  <a:pt x="766521" y="596324"/>
                  <a:pt x="596324" y="766520"/>
                  <a:pt x="388023" y="766520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2" y="729687"/>
                  <a:pt x="728417" y="577272"/>
                  <a:pt x="728417" y="389293"/>
                </a:cubicBezTo>
                <a:cubicBezTo>
                  <a:pt x="728417" y="201315"/>
                  <a:pt x="576002" y="48900"/>
                  <a:pt x="388023" y="4890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6A97B71-3A84-4844-BDB5-E3F77302BBC0}"/>
              </a:ext>
            </a:extLst>
          </p:cNvPr>
          <p:cNvSpPr/>
          <p:nvPr userDrawn="1"/>
        </p:nvSpPr>
        <p:spPr>
          <a:xfrm>
            <a:off x="9780046" y="430740"/>
            <a:ext cx="2414562" cy="2578354"/>
          </a:xfrm>
          <a:custGeom>
            <a:avLst/>
            <a:gdLst>
              <a:gd name="connsiteX0" fmla="*/ 2412164 w 2413237"/>
              <a:gd name="connsiteY0" fmla="*/ 12701 h 2578354"/>
              <a:gd name="connsiteX1" fmla="*/ 487924 w 2413237"/>
              <a:gd name="connsiteY1" fmla="*/ 962755 h 2578354"/>
              <a:gd name="connsiteX2" fmla="*/ 113238 w 2413237"/>
              <a:gd name="connsiteY2" fmla="*/ 2065224 h 2578354"/>
              <a:gd name="connsiteX3" fmla="*/ 127209 w 2413237"/>
              <a:gd name="connsiteY3" fmla="*/ 2093166 h 2578354"/>
              <a:gd name="connsiteX4" fmla="*/ 1229678 w 2413237"/>
              <a:gd name="connsiteY4" fmla="*/ 2467853 h 2578354"/>
              <a:gd name="connsiteX5" fmla="*/ 2412164 w 2413237"/>
              <a:gd name="connsiteY5" fmla="*/ 1884866 h 2578354"/>
              <a:gd name="connsiteX6" fmla="*/ 2412164 w 2413237"/>
              <a:gd name="connsiteY6" fmla="*/ 12701 h 257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4">
                <a:moveTo>
                  <a:pt x="2412164" y="12701"/>
                </a:moveTo>
                <a:lnTo>
                  <a:pt x="487924" y="962755"/>
                </a:lnTo>
                <a:cubicBezTo>
                  <a:pt x="487924" y="962755"/>
                  <a:pt x="-250018" y="1327281"/>
                  <a:pt x="113238" y="2065224"/>
                </a:cubicBezTo>
                <a:lnTo>
                  <a:pt x="127209" y="2093166"/>
                </a:lnTo>
                <a:cubicBezTo>
                  <a:pt x="127209" y="2093166"/>
                  <a:pt x="491735" y="2831109"/>
                  <a:pt x="1229678" y="2467853"/>
                </a:cubicBezTo>
                <a:lnTo>
                  <a:pt x="2412164" y="1884866"/>
                </a:lnTo>
                <a:lnTo>
                  <a:pt x="241216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0939C4-65C9-4508-8EFE-F715B9946844}"/>
              </a:ext>
            </a:extLst>
          </p:cNvPr>
          <p:cNvSpPr/>
          <p:nvPr/>
        </p:nvSpPr>
        <p:spPr>
          <a:xfrm>
            <a:off x="9762774" y="410418"/>
            <a:ext cx="2439977" cy="2616458"/>
          </a:xfrm>
          <a:custGeom>
            <a:avLst/>
            <a:gdLst>
              <a:gd name="connsiteX0" fmla="*/ 2429427 w 2438640"/>
              <a:gd name="connsiteY0" fmla="*/ 1882326 h 2616457"/>
              <a:gd name="connsiteX1" fmla="*/ 1238050 w 2438640"/>
              <a:gd name="connsiteY1" fmla="*/ 2469123 h 2616457"/>
              <a:gd name="connsiteX2" fmla="*/ 431520 w 2438640"/>
              <a:gd name="connsiteY2" fmla="*/ 2420859 h 2616457"/>
              <a:gd name="connsiteX3" fmla="*/ 162253 w 2438640"/>
              <a:gd name="connsiteY3" fmla="*/ 2103327 h 2616457"/>
              <a:gd name="connsiteX4" fmla="*/ 148282 w 2438640"/>
              <a:gd name="connsiteY4" fmla="*/ 2075385 h 2616457"/>
              <a:gd name="connsiteX5" fmla="*/ 196547 w 2438640"/>
              <a:gd name="connsiteY5" fmla="*/ 1268855 h 2616457"/>
              <a:gd name="connsiteX6" fmla="*/ 514078 w 2438640"/>
              <a:gd name="connsiteY6" fmla="*/ 999589 h 2616457"/>
              <a:gd name="connsiteX7" fmla="*/ 2430697 w 2438640"/>
              <a:gd name="connsiteY7" fmla="*/ 54615 h 2616457"/>
              <a:gd name="connsiteX8" fmla="*/ 2430697 w 2438640"/>
              <a:gd name="connsiteY8" fmla="*/ 12701 h 2616457"/>
              <a:gd name="connsiteX9" fmla="*/ 497567 w 2438640"/>
              <a:gd name="connsiteY9" fmla="*/ 965295 h 2616457"/>
              <a:gd name="connsiteX10" fmla="*/ 167334 w 2438640"/>
              <a:gd name="connsiteY10" fmla="*/ 1244723 h 2616457"/>
              <a:gd name="connsiteX11" fmla="*/ 115259 w 2438640"/>
              <a:gd name="connsiteY11" fmla="*/ 2093166 h 2616457"/>
              <a:gd name="connsiteX12" fmla="*/ 129231 w 2438640"/>
              <a:gd name="connsiteY12" fmla="*/ 2121109 h 2616457"/>
              <a:gd name="connsiteX13" fmla="*/ 408658 w 2438640"/>
              <a:gd name="connsiteY13" fmla="*/ 2451342 h 2616457"/>
              <a:gd name="connsiteX14" fmla="*/ 854472 w 2438640"/>
              <a:gd name="connsiteY14" fmla="*/ 2606297 h 2616457"/>
              <a:gd name="connsiteX15" fmla="*/ 1255831 w 2438640"/>
              <a:gd name="connsiteY15" fmla="*/ 2503417 h 2616457"/>
              <a:gd name="connsiteX16" fmla="*/ 2429427 w 2438640"/>
              <a:gd name="connsiteY16" fmla="*/ 1924240 h 2616457"/>
              <a:gd name="connsiteX17" fmla="*/ 2429427 w 2438640"/>
              <a:gd name="connsiteY17" fmla="*/ 1882326 h 261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8640" h="2616457">
                <a:moveTo>
                  <a:pt x="2429427" y="1882326"/>
                </a:moveTo>
                <a:lnTo>
                  <a:pt x="1238050" y="2469123"/>
                </a:lnTo>
                <a:cubicBezTo>
                  <a:pt x="939570" y="2616458"/>
                  <a:pt x="667763" y="2599946"/>
                  <a:pt x="431520" y="2420859"/>
                </a:cubicBezTo>
                <a:cubicBezTo>
                  <a:pt x="253703" y="2286225"/>
                  <a:pt x="162253" y="2104598"/>
                  <a:pt x="162253" y="2103327"/>
                </a:cubicBezTo>
                <a:lnTo>
                  <a:pt x="148282" y="2075385"/>
                </a:lnTo>
                <a:cubicBezTo>
                  <a:pt x="947" y="1776905"/>
                  <a:pt x="17459" y="1505098"/>
                  <a:pt x="196547" y="1268855"/>
                </a:cubicBezTo>
                <a:cubicBezTo>
                  <a:pt x="331180" y="1091038"/>
                  <a:pt x="511538" y="1000859"/>
                  <a:pt x="514078" y="999589"/>
                </a:cubicBezTo>
                <a:lnTo>
                  <a:pt x="2430697" y="54615"/>
                </a:lnTo>
                <a:lnTo>
                  <a:pt x="2430697" y="12701"/>
                </a:lnTo>
                <a:lnTo>
                  <a:pt x="497567" y="965295"/>
                </a:lnTo>
                <a:cubicBezTo>
                  <a:pt x="489946" y="969106"/>
                  <a:pt x="307048" y="1060555"/>
                  <a:pt x="167334" y="1244723"/>
                </a:cubicBezTo>
                <a:cubicBezTo>
                  <a:pt x="37781" y="1416190"/>
                  <a:pt x="-77800" y="1701968"/>
                  <a:pt x="115259" y="2093166"/>
                </a:cubicBezTo>
                <a:lnTo>
                  <a:pt x="129231" y="2121109"/>
                </a:lnTo>
                <a:cubicBezTo>
                  <a:pt x="133041" y="2128730"/>
                  <a:pt x="224490" y="2311628"/>
                  <a:pt x="408658" y="2451342"/>
                </a:cubicBezTo>
                <a:cubicBezTo>
                  <a:pt x="514078" y="2531359"/>
                  <a:pt x="663953" y="2606297"/>
                  <a:pt x="854472" y="2606297"/>
                </a:cubicBezTo>
                <a:cubicBezTo>
                  <a:pt x="972593" y="2606297"/>
                  <a:pt x="1107227" y="2577084"/>
                  <a:pt x="1255831" y="2503417"/>
                </a:cubicBezTo>
                <a:lnTo>
                  <a:pt x="2429427" y="1924240"/>
                </a:lnTo>
                <a:lnTo>
                  <a:pt x="2429427" y="1882326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59BB951-621D-4456-A832-116187764B2E}"/>
              </a:ext>
            </a:extLst>
          </p:cNvPr>
          <p:cNvSpPr/>
          <p:nvPr userDrawn="1"/>
        </p:nvSpPr>
        <p:spPr>
          <a:xfrm>
            <a:off x="7340981" y="-16344"/>
            <a:ext cx="4854539" cy="2273524"/>
          </a:xfrm>
          <a:custGeom>
            <a:avLst/>
            <a:gdLst>
              <a:gd name="connsiteX0" fmla="*/ 4849891 w 4851877"/>
              <a:gd name="connsiteY0" fmla="*/ 12701 h 2273523"/>
              <a:gd name="connsiteX1" fmla="*/ 2808800 w 4851877"/>
              <a:gd name="connsiteY1" fmla="*/ 12701 h 2273523"/>
              <a:gd name="connsiteX2" fmla="*/ 371430 w 4851877"/>
              <a:gd name="connsiteY2" fmla="*/ 1214240 h 2273523"/>
              <a:gd name="connsiteX3" fmla="*/ 72951 w 4851877"/>
              <a:gd name="connsiteY3" fmla="*/ 1955993 h 2273523"/>
              <a:gd name="connsiteX4" fmla="*/ 81841 w 4851877"/>
              <a:gd name="connsiteY4" fmla="*/ 1973774 h 2273523"/>
              <a:gd name="connsiteX5" fmla="*/ 851538 w 4851877"/>
              <a:gd name="connsiteY5" fmla="*/ 2188426 h 2273523"/>
              <a:gd name="connsiteX6" fmla="*/ 4849891 w 4851877"/>
              <a:gd name="connsiteY6" fmla="*/ 217191 h 2273523"/>
              <a:gd name="connsiteX7" fmla="*/ 4849891 w 4851877"/>
              <a:gd name="connsiteY7" fmla="*/ 12701 h 227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73523">
                <a:moveTo>
                  <a:pt x="4849891" y="12701"/>
                </a:moveTo>
                <a:lnTo>
                  <a:pt x="2808800" y="12701"/>
                </a:lnTo>
                <a:lnTo>
                  <a:pt x="371430" y="1214240"/>
                </a:lnTo>
                <a:cubicBezTo>
                  <a:pt x="371430" y="1214240"/>
                  <a:pt x="-163293" y="1478426"/>
                  <a:pt x="72951" y="1955993"/>
                </a:cubicBezTo>
                <a:lnTo>
                  <a:pt x="81841" y="1973774"/>
                </a:lnTo>
                <a:cubicBezTo>
                  <a:pt x="81841" y="1973774"/>
                  <a:pt x="316814" y="2451342"/>
                  <a:pt x="851538" y="2188426"/>
                </a:cubicBezTo>
                <a:lnTo>
                  <a:pt x="4849891" y="217191"/>
                </a:lnTo>
                <a:lnTo>
                  <a:pt x="484989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F8008CE-2F0A-4568-9C4A-C347A4880513}"/>
              </a:ext>
            </a:extLst>
          </p:cNvPr>
          <p:cNvSpPr/>
          <p:nvPr userDrawn="1"/>
        </p:nvSpPr>
        <p:spPr>
          <a:xfrm>
            <a:off x="7327556" y="-16344"/>
            <a:ext cx="4867247" cy="2298926"/>
          </a:xfrm>
          <a:custGeom>
            <a:avLst/>
            <a:gdLst>
              <a:gd name="connsiteX0" fmla="*/ 4863309 w 4864578"/>
              <a:gd name="connsiteY0" fmla="*/ 195599 h 2298926"/>
              <a:gd name="connsiteX1" fmla="*/ 857334 w 4864578"/>
              <a:gd name="connsiteY1" fmla="*/ 2170644 h 2298926"/>
              <a:gd name="connsiteX2" fmla="*/ 292129 w 4864578"/>
              <a:gd name="connsiteY2" fmla="*/ 2164293 h 2298926"/>
              <a:gd name="connsiteX3" fmla="*/ 113041 w 4864578"/>
              <a:gd name="connsiteY3" fmla="*/ 1964884 h 2298926"/>
              <a:gd name="connsiteX4" fmla="*/ 104150 w 4864578"/>
              <a:gd name="connsiteY4" fmla="*/ 1947102 h 2298926"/>
              <a:gd name="connsiteX5" fmla="*/ 162577 w 4864578"/>
              <a:gd name="connsiteY5" fmla="*/ 1418730 h 2298926"/>
              <a:gd name="connsiteX6" fmla="*/ 395009 w 4864578"/>
              <a:gd name="connsiteY6" fmla="*/ 1230751 h 2298926"/>
              <a:gd name="connsiteX7" fmla="*/ 395009 w 4864578"/>
              <a:gd name="connsiteY7" fmla="*/ 1230751 h 2298926"/>
              <a:gd name="connsiteX8" fmla="*/ 2865403 w 4864578"/>
              <a:gd name="connsiteY8" fmla="*/ 12701 h 2298926"/>
              <a:gd name="connsiteX9" fmla="*/ 2779034 w 4864578"/>
              <a:gd name="connsiteY9" fmla="*/ 12701 h 2298926"/>
              <a:gd name="connsiteX10" fmla="*/ 377227 w 4864578"/>
              <a:gd name="connsiteY10" fmla="*/ 1197728 h 2298926"/>
              <a:gd name="connsiteX11" fmla="*/ 133363 w 4864578"/>
              <a:gd name="connsiteY11" fmla="*/ 1394597 h 2298926"/>
              <a:gd name="connsiteX12" fmla="*/ 12701 w 4864578"/>
              <a:gd name="connsiteY12" fmla="*/ 1660054 h 2298926"/>
              <a:gd name="connsiteX13" fmla="*/ 12701 w 4864578"/>
              <a:gd name="connsiteY13" fmla="*/ 1780715 h 2298926"/>
              <a:gd name="connsiteX14" fmla="*/ 69857 w 4864578"/>
              <a:gd name="connsiteY14" fmla="*/ 1964884 h 2298926"/>
              <a:gd name="connsiteX15" fmla="*/ 78748 w 4864578"/>
              <a:gd name="connsiteY15" fmla="*/ 1982665 h 2298926"/>
              <a:gd name="connsiteX16" fmla="*/ 269267 w 4864578"/>
              <a:gd name="connsiteY16" fmla="*/ 2196046 h 2298926"/>
              <a:gd name="connsiteX17" fmla="*/ 560126 w 4864578"/>
              <a:gd name="connsiteY17" fmla="*/ 2286225 h 2298926"/>
              <a:gd name="connsiteX18" fmla="*/ 873847 w 4864578"/>
              <a:gd name="connsiteY18" fmla="*/ 2204937 h 2298926"/>
              <a:gd name="connsiteX19" fmla="*/ 4863309 w 4864578"/>
              <a:gd name="connsiteY19" fmla="*/ 237513 h 2298926"/>
              <a:gd name="connsiteX20" fmla="*/ 4863309 w 4864578"/>
              <a:gd name="connsiteY20" fmla="*/ 195599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64578" h="2298926">
                <a:moveTo>
                  <a:pt x="4863309" y="195599"/>
                </a:moveTo>
                <a:lnTo>
                  <a:pt x="857334" y="2170644"/>
                </a:lnTo>
                <a:cubicBezTo>
                  <a:pt x="642684" y="2276064"/>
                  <a:pt x="453435" y="2274794"/>
                  <a:pt x="292129" y="2164293"/>
                </a:cubicBezTo>
                <a:cubicBezTo>
                  <a:pt x="171467" y="2081735"/>
                  <a:pt x="113041" y="1966154"/>
                  <a:pt x="113041" y="1964884"/>
                </a:cubicBezTo>
                <a:lnTo>
                  <a:pt x="104150" y="1947102"/>
                </a:lnTo>
                <a:cubicBezTo>
                  <a:pt x="10162" y="1756583"/>
                  <a:pt x="29213" y="1578766"/>
                  <a:pt x="162577" y="1418730"/>
                </a:cubicBezTo>
                <a:cubicBezTo>
                  <a:pt x="262916" y="1296798"/>
                  <a:pt x="393739" y="1232021"/>
                  <a:pt x="395009" y="1230751"/>
                </a:cubicBezTo>
                <a:lnTo>
                  <a:pt x="395009" y="1230751"/>
                </a:lnTo>
                <a:lnTo>
                  <a:pt x="2865403" y="12701"/>
                </a:lnTo>
                <a:lnTo>
                  <a:pt x="2779034" y="12701"/>
                </a:lnTo>
                <a:lnTo>
                  <a:pt x="377227" y="1197728"/>
                </a:lnTo>
                <a:cubicBezTo>
                  <a:pt x="372147" y="1200268"/>
                  <a:pt x="238784" y="1266315"/>
                  <a:pt x="133363" y="1394597"/>
                </a:cubicBezTo>
                <a:cubicBezTo>
                  <a:pt x="78748" y="1460644"/>
                  <a:pt x="26673" y="1549553"/>
                  <a:pt x="12701" y="1660054"/>
                </a:cubicBezTo>
                <a:lnTo>
                  <a:pt x="12701" y="1780715"/>
                </a:lnTo>
                <a:cubicBezTo>
                  <a:pt x="20322" y="1837871"/>
                  <a:pt x="38104" y="1900107"/>
                  <a:pt x="69857" y="1964884"/>
                </a:cubicBezTo>
                <a:lnTo>
                  <a:pt x="78748" y="1982665"/>
                </a:lnTo>
                <a:cubicBezTo>
                  <a:pt x="81288" y="1987746"/>
                  <a:pt x="140984" y="2107138"/>
                  <a:pt x="269267" y="2196046"/>
                </a:cubicBezTo>
                <a:cubicBezTo>
                  <a:pt x="337854" y="2243041"/>
                  <a:pt x="435654" y="2286225"/>
                  <a:pt x="560126" y="2286225"/>
                </a:cubicBezTo>
                <a:cubicBezTo>
                  <a:pt x="650304" y="2286225"/>
                  <a:pt x="754455" y="2264633"/>
                  <a:pt x="873847" y="2204937"/>
                </a:cubicBezTo>
                <a:lnTo>
                  <a:pt x="4863309" y="237513"/>
                </a:lnTo>
                <a:lnTo>
                  <a:pt x="4863309" y="195599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2">
            <a:extLst>
              <a:ext uri="{FF2B5EF4-FFF2-40B4-BE49-F238E27FC236}">
                <a16:creationId xmlns:a16="http://schemas.microsoft.com/office/drawing/2014/main" id="{3A926948-B9C1-4E84-AF0F-40965A13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986" y="5707145"/>
            <a:ext cx="7366027" cy="853993"/>
          </a:xfrm>
        </p:spPr>
        <p:txBody>
          <a:bodyPr anchor="t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23A17C7-5A8B-4D9D-AC8A-2486018F3FB8}"/>
              </a:ext>
            </a:extLst>
          </p:cNvPr>
          <p:cNvGrpSpPr/>
          <p:nvPr userDrawn="1"/>
        </p:nvGrpSpPr>
        <p:grpSpPr>
          <a:xfrm>
            <a:off x="-18799" y="2319272"/>
            <a:ext cx="2884236" cy="2824836"/>
            <a:chOff x="-18799" y="2319272"/>
            <a:chExt cx="2884236" cy="2824836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C42001FF-B76E-4445-BDE5-6BFAD41EBBD4}"/>
                </a:ext>
              </a:extLst>
            </p:cNvPr>
            <p:cNvSpPr/>
            <p:nvPr/>
          </p:nvSpPr>
          <p:spPr>
            <a:xfrm>
              <a:off x="-18799" y="2336694"/>
              <a:ext cx="2871530" cy="2299765"/>
            </a:xfrm>
            <a:custGeom>
              <a:avLst/>
              <a:gdLst>
                <a:gd name="connsiteX0" fmla="*/ 2796565 w 2871529"/>
                <a:gd name="connsiteY0" fmla="*/ 306465 h 2299764"/>
                <a:gd name="connsiteX1" fmla="*/ 2026589 w 2871529"/>
                <a:gd name="connsiteY1" fmla="*/ 91735 h 2299764"/>
                <a:gd name="connsiteX2" fmla="*/ 12706 w 2871529"/>
                <a:gd name="connsiteY2" fmla="*/ 1085336 h 2299764"/>
                <a:gd name="connsiteX3" fmla="*/ 12706 w 2871529"/>
                <a:gd name="connsiteY3" fmla="*/ 2296206 h 2299764"/>
                <a:gd name="connsiteX4" fmla="*/ 2506871 w 2871529"/>
                <a:gd name="connsiteY4" fmla="*/ 1066277 h 2299764"/>
                <a:gd name="connsiteX5" fmla="*/ 2805459 w 2871529"/>
                <a:gd name="connsiteY5" fmla="*/ 324253 h 2299764"/>
                <a:gd name="connsiteX6" fmla="*/ 2796565 w 2871529"/>
                <a:gd name="connsiteY6" fmla="*/ 306465 h 22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1529" h="2299764">
                  <a:moveTo>
                    <a:pt x="2796565" y="306465"/>
                  </a:moveTo>
                  <a:cubicBezTo>
                    <a:pt x="2796565" y="306465"/>
                    <a:pt x="2561507" y="-171276"/>
                    <a:pt x="2026589" y="91735"/>
                  </a:cubicBezTo>
                  <a:lnTo>
                    <a:pt x="12706" y="1085336"/>
                  </a:lnTo>
                  <a:lnTo>
                    <a:pt x="12706" y="2296206"/>
                  </a:lnTo>
                  <a:lnTo>
                    <a:pt x="2506871" y="1066277"/>
                  </a:lnTo>
                  <a:cubicBezTo>
                    <a:pt x="2506871" y="1066277"/>
                    <a:pt x="3041789" y="801994"/>
                    <a:pt x="2805459" y="324253"/>
                  </a:cubicBezTo>
                  <a:lnTo>
                    <a:pt x="2796565" y="306465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5EB89C3-8B52-4763-9DB2-C51CC8AF377C}"/>
                </a:ext>
              </a:extLst>
            </p:cNvPr>
            <p:cNvSpPr/>
            <p:nvPr/>
          </p:nvSpPr>
          <p:spPr>
            <a:xfrm>
              <a:off x="-18799" y="2319272"/>
              <a:ext cx="2884236" cy="2337882"/>
            </a:xfrm>
            <a:custGeom>
              <a:avLst/>
              <a:gdLst>
                <a:gd name="connsiteX0" fmla="*/ 2871530 w 2884235"/>
                <a:gd name="connsiteY0" fmla="*/ 466193 h 2337882"/>
                <a:gd name="connsiteX1" fmla="*/ 2823248 w 2884235"/>
                <a:gd name="connsiteY1" fmla="*/ 334052 h 2337882"/>
                <a:gd name="connsiteX2" fmla="*/ 2814354 w 2884235"/>
                <a:gd name="connsiteY2" fmla="*/ 316263 h 2337882"/>
                <a:gd name="connsiteX3" fmla="*/ 2018965 w 2884235"/>
                <a:gd name="connsiteY3" fmla="*/ 93910 h 2337882"/>
                <a:gd name="connsiteX4" fmla="*/ 12706 w 2884235"/>
                <a:gd name="connsiteY4" fmla="*/ 1081158 h 2337882"/>
                <a:gd name="connsiteX5" fmla="*/ 12706 w 2884235"/>
                <a:gd name="connsiteY5" fmla="*/ 1123087 h 2337882"/>
                <a:gd name="connsiteX6" fmla="*/ 2035483 w 2884235"/>
                <a:gd name="connsiteY6" fmla="*/ 126946 h 2337882"/>
                <a:gd name="connsiteX7" fmla="*/ 2600895 w 2884235"/>
                <a:gd name="connsiteY7" fmla="*/ 133299 h 2337882"/>
                <a:gd name="connsiteX8" fmla="*/ 2780048 w 2884235"/>
                <a:gd name="connsiteY8" fmla="*/ 332781 h 2337882"/>
                <a:gd name="connsiteX9" fmla="*/ 2788942 w 2884235"/>
                <a:gd name="connsiteY9" fmla="*/ 350569 h 2337882"/>
                <a:gd name="connsiteX10" fmla="*/ 2730495 w 2884235"/>
                <a:gd name="connsiteY10" fmla="*/ 879134 h 2337882"/>
                <a:gd name="connsiteX11" fmla="*/ 2497977 w 2884235"/>
                <a:gd name="connsiteY11" fmla="*/ 1065911 h 2337882"/>
                <a:gd name="connsiteX12" fmla="*/ 12706 w 2884235"/>
                <a:gd name="connsiteY12" fmla="*/ 2292028 h 2337882"/>
                <a:gd name="connsiteX13" fmla="*/ 12706 w 2884235"/>
                <a:gd name="connsiteY13" fmla="*/ 2333958 h 2337882"/>
                <a:gd name="connsiteX14" fmla="*/ 2515765 w 2884235"/>
                <a:gd name="connsiteY14" fmla="*/ 1100216 h 2337882"/>
                <a:gd name="connsiteX15" fmla="*/ 2871530 w 2884235"/>
                <a:gd name="connsiteY15" fmla="*/ 687275 h 2337882"/>
                <a:gd name="connsiteX16" fmla="*/ 2871530 w 2884235"/>
                <a:gd name="connsiteY16" fmla="*/ 466193 h 233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235" h="2337882">
                  <a:moveTo>
                    <a:pt x="2871530" y="466193"/>
                  </a:moveTo>
                  <a:cubicBezTo>
                    <a:pt x="2861365" y="424263"/>
                    <a:pt x="2846118" y="379793"/>
                    <a:pt x="2823248" y="334052"/>
                  </a:cubicBezTo>
                  <a:lnTo>
                    <a:pt x="2814354" y="316263"/>
                  </a:lnTo>
                  <a:cubicBezTo>
                    <a:pt x="2811812" y="311181"/>
                    <a:pt x="2564048" y="-175454"/>
                    <a:pt x="2018965" y="93910"/>
                  </a:cubicBezTo>
                  <a:lnTo>
                    <a:pt x="12706" y="1081158"/>
                  </a:lnTo>
                  <a:lnTo>
                    <a:pt x="12706" y="1123087"/>
                  </a:lnTo>
                  <a:lnTo>
                    <a:pt x="2035483" y="126946"/>
                  </a:lnTo>
                  <a:cubicBezTo>
                    <a:pt x="2250212" y="21487"/>
                    <a:pt x="2439530" y="22758"/>
                    <a:pt x="2600895" y="133299"/>
                  </a:cubicBezTo>
                  <a:cubicBezTo>
                    <a:pt x="2721601" y="215887"/>
                    <a:pt x="2780048" y="331511"/>
                    <a:pt x="2780048" y="332781"/>
                  </a:cubicBezTo>
                  <a:lnTo>
                    <a:pt x="2788942" y="350569"/>
                  </a:lnTo>
                  <a:cubicBezTo>
                    <a:pt x="2882965" y="541158"/>
                    <a:pt x="2863906" y="719040"/>
                    <a:pt x="2730495" y="879134"/>
                  </a:cubicBezTo>
                  <a:cubicBezTo>
                    <a:pt x="2630118" y="999840"/>
                    <a:pt x="2500518" y="1065911"/>
                    <a:pt x="2497977" y="1065911"/>
                  </a:cubicBezTo>
                  <a:lnTo>
                    <a:pt x="12706" y="2292028"/>
                  </a:lnTo>
                  <a:lnTo>
                    <a:pt x="12706" y="2333958"/>
                  </a:lnTo>
                  <a:lnTo>
                    <a:pt x="2515765" y="1100216"/>
                  </a:lnTo>
                  <a:cubicBezTo>
                    <a:pt x="2519577" y="1097675"/>
                    <a:pt x="2806730" y="952828"/>
                    <a:pt x="2871530" y="687275"/>
                  </a:cubicBezTo>
                  <a:lnTo>
                    <a:pt x="2871530" y="46619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F230BC5-B028-4266-A395-BFB56DFDC484}"/>
                </a:ext>
              </a:extLst>
            </p:cNvPr>
            <p:cNvSpPr/>
            <p:nvPr/>
          </p:nvSpPr>
          <p:spPr>
            <a:xfrm>
              <a:off x="-18799" y="3968979"/>
              <a:ext cx="1766118" cy="1156235"/>
            </a:xfrm>
            <a:custGeom>
              <a:avLst/>
              <a:gdLst>
                <a:gd name="connsiteX0" fmla="*/ 1735624 w 1766117"/>
                <a:gd name="connsiteY0" fmla="*/ 98509 h 1156235"/>
                <a:gd name="connsiteX1" fmla="*/ 1437036 w 1766117"/>
                <a:gd name="connsiteY1" fmla="*/ 51497 h 1156235"/>
                <a:gd name="connsiteX2" fmla="*/ 12706 w 1766117"/>
                <a:gd name="connsiteY2" fmla="*/ 754133 h 1156235"/>
                <a:gd name="connsiteX3" fmla="*/ 12706 w 1766117"/>
                <a:gd name="connsiteY3" fmla="*/ 1149286 h 1156235"/>
                <a:gd name="connsiteX4" fmla="*/ 1594589 w 1766117"/>
                <a:gd name="connsiteY4" fmla="*/ 369144 h 1156235"/>
                <a:gd name="connsiteX5" fmla="*/ 1739436 w 1766117"/>
                <a:gd name="connsiteY5" fmla="*/ 103592 h 1156235"/>
                <a:gd name="connsiteX6" fmla="*/ 1735624 w 1766117"/>
                <a:gd name="connsiteY6" fmla="*/ 98509 h 115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6117" h="1156235">
                  <a:moveTo>
                    <a:pt x="1735624" y="98509"/>
                  </a:moveTo>
                  <a:cubicBezTo>
                    <a:pt x="1735624" y="98509"/>
                    <a:pt x="1658118" y="-57773"/>
                    <a:pt x="1437036" y="51497"/>
                  </a:cubicBezTo>
                  <a:lnTo>
                    <a:pt x="12706" y="754133"/>
                  </a:lnTo>
                  <a:lnTo>
                    <a:pt x="12706" y="1149286"/>
                  </a:lnTo>
                  <a:lnTo>
                    <a:pt x="1594589" y="369144"/>
                  </a:lnTo>
                  <a:cubicBezTo>
                    <a:pt x="1594589" y="369144"/>
                    <a:pt x="1815671" y="259874"/>
                    <a:pt x="1739436" y="103592"/>
                  </a:cubicBezTo>
                  <a:lnTo>
                    <a:pt x="1735624" y="98509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A52C234-DC7D-488B-8975-61485991A4A8}"/>
                </a:ext>
              </a:extLst>
            </p:cNvPr>
            <p:cNvSpPr/>
            <p:nvPr/>
          </p:nvSpPr>
          <p:spPr>
            <a:xfrm>
              <a:off x="-18799" y="3949755"/>
              <a:ext cx="1778824" cy="1194353"/>
            </a:xfrm>
            <a:custGeom>
              <a:avLst/>
              <a:gdLst>
                <a:gd name="connsiteX0" fmla="*/ 1753412 w 1778823"/>
                <a:gd name="connsiteY0" fmla="*/ 108839 h 1194352"/>
                <a:gd name="connsiteX1" fmla="*/ 1429412 w 1778823"/>
                <a:gd name="connsiteY1" fmla="*/ 52933 h 1194352"/>
                <a:gd name="connsiteX2" fmla="*/ 12706 w 1778823"/>
                <a:gd name="connsiteY2" fmla="*/ 751757 h 1194352"/>
                <a:gd name="connsiteX3" fmla="*/ 12706 w 1778823"/>
                <a:gd name="connsiteY3" fmla="*/ 793686 h 1194352"/>
                <a:gd name="connsiteX4" fmla="*/ 1445930 w 1778823"/>
                <a:gd name="connsiteY4" fmla="*/ 87239 h 1194352"/>
                <a:gd name="connsiteX5" fmla="*/ 1719106 w 1778823"/>
                <a:gd name="connsiteY5" fmla="*/ 125357 h 1194352"/>
                <a:gd name="connsiteX6" fmla="*/ 1721647 w 1778823"/>
                <a:gd name="connsiteY6" fmla="*/ 131710 h 1194352"/>
                <a:gd name="connsiteX7" fmla="*/ 1585694 w 1778823"/>
                <a:gd name="connsiteY7" fmla="*/ 371851 h 1194352"/>
                <a:gd name="connsiteX8" fmla="*/ 12706 w 1778823"/>
                <a:gd name="connsiteY8" fmla="*/ 1146910 h 1194352"/>
                <a:gd name="connsiteX9" fmla="*/ 12706 w 1778823"/>
                <a:gd name="connsiteY9" fmla="*/ 1188839 h 1194352"/>
                <a:gd name="connsiteX10" fmla="*/ 1603483 w 1778823"/>
                <a:gd name="connsiteY10" fmla="*/ 404886 h 1194352"/>
                <a:gd name="connsiteX11" fmla="*/ 1755953 w 1778823"/>
                <a:gd name="connsiteY11" fmla="*/ 113921 h 1194352"/>
                <a:gd name="connsiteX12" fmla="*/ 1753412 w 1778823"/>
                <a:gd name="connsiteY12" fmla="*/ 108839 h 119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8823" h="1194352">
                  <a:moveTo>
                    <a:pt x="1753412" y="108839"/>
                  </a:moveTo>
                  <a:cubicBezTo>
                    <a:pt x="1752141" y="107569"/>
                    <a:pt x="1665742" y="-62690"/>
                    <a:pt x="1429412" y="52933"/>
                  </a:cubicBezTo>
                  <a:lnTo>
                    <a:pt x="12706" y="751757"/>
                  </a:lnTo>
                  <a:lnTo>
                    <a:pt x="12706" y="793686"/>
                  </a:lnTo>
                  <a:lnTo>
                    <a:pt x="1445930" y="87239"/>
                  </a:lnTo>
                  <a:cubicBezTo>
                    <a:pt x="1646683" y="-11867"/>
                    <a:pt x="1715294" y="120274"/>
                    <a:pt x="1719106" y="125357"/>
                  </a:cubicBezTo>
                  <a:lnTo>
                    <a:pt x="1721647" y="131710"/>
                  </a:lnTo>
                  <a:cubicBezTo>
                    <a:pt x="1788989" y="268933"/>
                    <a:pt x="1594589" y="366769"/>
                    <a:pt x="1585694" y="371851"/>
                  </a:cubicBezTo>
                  <a:lnTo>
                    <a:pt x="12706" y="1146910"/>
                  </a:lnTo>
                  <a:lnTo>
                    <a:pt x="12706" y="1188839"/>
                  </a:lnTo>
                  <a:lnTo>
                    <a:pt x="1603483" y="404886"/>
                  </a:lnTo>
                  <a:cubicBezTo>
                    <a:pt x="1686071" y="364228"/>
                    <a:pt x="1824565" y="251145"/>
                    <a:pt x="1755953" y="113921"/>
                  </a:cubicBezTo>
                  <a:lnTo>
                    <a:pt x="1753412" y="108839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7324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C229411-48AD-4A50-B02E-041030F189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245189" y="1"/>
            <a:ext cx="6943003" cy="5934621"/>
          </a:xfrm>
          <a:custGeom>
            <a:avLst/>
            <a:gdLst>
              <a:gd name="connsiteX0" fmla="*/ 6940462 w 6943003"/>
              <a:gd name="connsiteY0" fmla="*/ 0 h 5934621"/>
              <a:gd name="connsiteX1" fmla="*/ 6943003 w 6943003"/>
              <a:gd name="connsiteY1" fmla="*/ 0 h 5934621"/>
              <a:gd name="connsiteX2" fmla="*/ 6943003 w 6943003"/>
              <a:gd name="connsiteY2" fmla="*/ 3562350 h 5934621"/>
              <a:gd name="connsiteX3" fmla="*/ 2564043 w 6943003"/>
              <a:gd name="connsiteY3" fmla="*/ 5721350 h 5934621"/>
              <a:gd name="connsiteX4" fmla="*/ 233592 w 6943003"/>
              <a:gd name="connsiteY4" fmla="*/ 4930141 h 5934621"/>
              <a:gd name="connsiteX5" fmla="*/ 213272 w 6943003"/>
              <a:gd name="connsiteY5" fmla="*/ 4889500 h 5934621"/>
              <a:gd name="connsiteX6" fmla="*/ 1004482 w 6943003"/>
              <a:gd name="connsiteY6" fmla="*/ 2559050 h 5934621"/>
              <a:gd name="connsiteX7" fmla="*/ 2136693 w 6943003"/>
              <a:gd name="connsiteY7" fmla="*/ 2000704 h 5934621"/>
              <a:gd name="connsiteX8" fmla="*/ 2183042 w 6943003"/>
              <a:gd name="connsiteY8" fmla="*/ 2039620 h 5934621"/>
              <a:gd name="connsiteX9" fmla="*/ 2473872 w 6943003"/>
              <a:gd name="connsiteY9" fmla="*/ 2129790 h 5934621"/>
              <a:gd name="connsiteX10" fmla="*/ 2787562 w 6943003"/>
              <a:gd name="connsiteY10" fmla="*/ 2048510 h 59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943003" h="5934621">
                <a:moveTo>
                  <a:pt x="6940462" y="0"/>
                </a:moveTo>
                <a:lnTo>
                  <a:pt x="6943003" y="0"/>
                </a:lnTo>
                <a:lnTo>
                  <a:pt x="6943003" y="3562350"/>
                </a:lnTo>
                <a:lnTo>
                  <a:pt x="2564043" y="5721350"/>
                </a:lnTo>
                <a:cubicBezTo>
                  <a:pt x="1003212" y="6490971"/>
                  <a:pt x="233592" y="4930141"/>
                  <a:pt x="233592" y="4930141"/>
                </a:cubicBezTo>
                <a:lnTo>
                  <a:pt x="213272" y="4889500"/>
                </a:lnTo>
                <a:cubicBezTo>
                  <a:pt x="-556348" y="3328670"/>
                  <a:pt x="1004482" y="2559050"/>
                  <a:pt x="1004482" y="2559050"/>
                </a:cubicBezTo>
                <a:lnTo>
                  <a:pt x="2136693" y="2000704"/>
                </a:lnTo>
                <a:lnTo>
                  <a:pt x="2183042" y="2039620"/>
                </a:lnTo>
                <a:cubicBezTo>
                  <a:pt x="2251622" y="2086610"/>
                  <a:pt x="2349412" y="2129790"/>
                  <a:pt x="2473872" y="2129790"/>
                </a:cubicBezTo>
                <a:cubicBezTo>
                  <a:pt x="2564042" y="2129790"/>
                  <a:pt x="2668182" y="2108200"/>
                  <a:pt x="2787562" y="204851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4944" y="453050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THANK YOU!</a:t>
            </a:r>
            <a:endParaRPr lang="ru-RU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9E3EED1-7BB3-4B75-BCA9-1C1223740B3C}"/>
              </a:ext>
            </a:extLst>
          </p:cNvPr>
          <p:cNvSpPr/>
          <p:nvPr/>
        </p:nvSpPr>
        <p:spPr>
          <a:xfrm>
            <a:off x="8704586" y="5422906"/>
            <a:ext cx="736600" cy="736600"/>
          </a:xfrm>
          <a:custGeom>
            <a:avLst/>
            <a:gdLst>
              <a:gd name="connsiteX0" fmla="*/ 372104 w 736600"/>
              <a:gd name="connsiteY0" fmla="*/ 731514 h 736600"/>
              <a:gd name="connsiteX1" fmla="*/ 731514 w 736600"/>
              <a:gd name="connsiteY1" fmla="*/ 372104 h 736600"/>
              <a:gd name="connsiteX2" fmla="*/ 372104 w 736600"/>
              <a:gd name="connsiteY2" fmla="*/ 12694 h 736600"/>
              <a:gd name="connsiteX3" fmla="*/ 12694 w 736600"/>
              <a:gd name="connsiteY3" fmla="*/ 372104 h 736600"/>
              <a:gd name="connsiteX4" fmla="*/ 372104 w 736600"/>
              <a:gd name="connsiteY4" fmla="*/ 731514 h 7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00" h="736600">
                <a:moveTo>
                  <a:pt x="372104" y="731514"/>
                </a:moveTo>
                <a:cubicBezTo>
                  <a:pt x="570224" y="731514"/>
                  <a:pt x="731514" y="570224"/>
                  <a:pt x="731514" y="372104"/>
                </a:cubicBezTo>
                <a:cubicBezTo>
                  <a:pt x="731514" y="173984"/>
                  <a:pt x="570224" y="12694"/>
                  <a:pt x="372104" y="12694"/>
                </a:cubicBezTo>
                <a:cubicBezTo>
                  <a:pt x="173984" y="12694"/>
                  <a:pt x="12694" y="173984"/>
                  <a:pt x="12694" y="372104"/>
                </a:cubicBezTo>
                <a:cubicBezTo>
                  <a:pt x="12694" y="570224"/>
                  <a:pt x="173984" y="731514"/>
                  <a:pt x="372104" y="731514"/>
                </a:cubicBezTo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9016A5F-A55B-4605-B66C-5C6E2BF4919F}"/>
              </a:ext>
            </a:extLst>
          </p:cNvPr>
          <p:cNvSpPr/>
          <p:nvPr/>
        </p:nvSpPr>
        <p:spPr>
          <a:xfrm>
            <a:off x="9659429" y="3776986"/>
            <a:ext cx="2540000" cy="2628900"/>
          </a:xfrm>
          <a:custGeom>
            <a:avLst/>
            <a:gdLst>
              <a:gd name="connsiteX0" fmla="*/ 2528761 w 2540000"/>
              <a:gd name="connsiteY0" fmla="*/ 12694 h 2628900"/>
              <a:gd name="connsiteX1" fmla="*/ 487871 w 2540000"/>
              <a:gd name="connsiteY1" fmla="*/ 1018534 h 2628900"/>
              <a:gd name="connsiteX2" fmla="*/ 113221 w 2540000"/>
              <a:gd name="connsiteY2" fmla="*/ 2120894 h 2628900"/>
              <a:gd name="connsiteX3" fmla="*/ 127191 w 2540000"/>
              <a:gd name="connsiteY3" fmla="*/ 2148834 h 2628900"/>
              <a:gd name="connsiteX4" fmla="*/ 1229551 w 2540000"/>
              <a:gd name="connsiteY4" fmla="*/ 2523484 h 2628900"/>
              <a:gd name="connsiteX5" fmla="*/ 2528761 w 2540000"/>
              <a:gd name="connsiteY5" fmla="*/ 1883404 h 2628900"/>
              <a:gd name="connsiteX6" fmla="*/ 2528761 w 2540000"/>
              <a:gd name="connsiteY6" fmla="*/ 12694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40000" h="2628900">
                <a:moveTo>
                  <a:pt x="2528761" y="12694"/>
                </a:moveTo>
                <a:lnTo>
                  <a:pt x="487871" y="1018534"/>
                </a:lnTo>
                <a:cubicBezTo>
                  <a:pt x="487871" y="1018534"/>
                  <a:pt x="-249999" y="1383024"/>
                  <a:pt x="113221" y="2120894"/>
                </a:cubicBezTo>
                <a:lnTo>
                  <a:pt x="127191" y="2148834"/>
                </a:lnTo>
                <a:cubicBezTo>
                  <a:pt x="127191" y="2148834"/>
                  <a:pt x="491681" y="2886705"/>
                  <a:pt x="1229551" y="2523484"/>
                </a:cubicBezTo>
                <a:lnTo>
                  <a:pt x="2528761" y="1883404"/>
                </a:lnTo>
                <a:lnTo>
                  <a:pt x="2528761" y="12694"/>
                </a:lnTo>
                <a:close/>
              </a:path>
            </a:pathLst>
          </a:custGeom>
          <a:solidFill>
            <a:schemeClr val="accent3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DBE4B29-4897-4A3A-B883-A887BCDA37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4420" y="3955665"/>
            <a:ext cx="4367531" cy="524711"/>
          </a:xfrm>
        </p:spPr>
        <p:txBody>
          <a:bodyPr>
            <a:noAutofit/>
          </a:bodyPr>
          <a:lstStyle>
            <a:lvl1pPr marL="0" indent="0" algn="l">
              <a:buNone/>
              <a:defRPr sz="2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August Bergqvist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0EF4532A-9AB5-4545-A83D-BD0E3963572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420" y="4633361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Phone:</a:t>
            </a:r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D579A1F5-9180-47FE-A31B-4E37384383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420" y="4892976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678 555-0128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71BBF4E8-67FF-4A65-9EC1-AE832CEBE8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4420" y="5334299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Email: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4420" y="5593914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BERGQVIST@EXAMPLE.COM</a:t>
            </a:r>
          </a:p>
        </p:txBody>
      </p:sp>
      <p:sp>
        <p:nvSpPr>
          <p:cNvPr id="3" name="Graphic 23">
            <a:extLst>
              <a:ext uri="{FF2B5EF4-FFF2-40B4-BE49-F238E27FC236}">
                <a16:creationId xmlns:a16="http://schemas.microsoft.com/office/drawing/2014/main" id="{7E62A657-0B76-4081-A698-3C47F1AFC78E}"/>
              </a:ext>
            </a:extLst>
          </p:cNvPr>
          <p:cNvSpPr/>
          <p:nvPr/>
        </p:nvSpPr>
        <p:spPr>
          <a:xfrm>
            <a:off x="900978" y="1561556"/>
            <a:ext cx="2973890" cy="165305"/>
          </a:xfrm>
          <a:custGeom>
            <a:avLst/>
            <a:gdLst>
              <a:gd name="connsiteX0" fmla="*/ 2914974 w 2973890"/>
              <a:gd name="connsiteY0" fmla="*/ 159367 h 165304"/>
              <a:gd name="connsiteX1" fmla="*/ 70199 w 2973890"/>
              <a:gd name="connsiteY1" fmla="*/ 159367 h 165304"/>
              <a:gd name="connsiteX2" fmla="*/ 8816 w 2973890"/>
              <a:gd name="connsiteY2" fmla="*/ 84344 h 165304"/>
              <a:gd name="connsiteX3" fmla="*/ 8816 w 2973890"/>
              <a:gd name="connsiteY3" fmla="*/ 84344 h 165304"/>
              <a:gd name="connsiteX4" fmla="*/ 70199 w 2973890"/>
              <a:gd name="connsiteY4" fmla="*/ 10593 h 165304"/>
              <a:gd name="connsiteX5" fmla="*/ 2913916 w 2973890"/>
              <a:gd name="connsiteY5" fmla="*/ 10593 h 165304"/>
              <a:gd name="connsiteX6" fmla="*/ 2975298 w 2973890"/>
              <a:gd name="connsiteY6" fmla="*/ 84344 h 165304"/>
              <a:gd name="connsiteX7" fmla="*/ 2975298 w 2973890"/>
              <a:gd name="connsiteY7" fmla="*/ 84344 h 165304"/>
              <a:gd name="connsiteX8" fmla="*/ 2914974 w 2973890"/>
              <a:gd name="connsiteY8" fmla="*/ 159367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3890" h="165304">
                <a:moveTo>
                  <a:pt x="2914974" y="159367"/>
                </a:moveTo>
                <a:lnTo>
                  <a:pt x="70199" y="159367"/>
                </a:lnTo>
                <a:cubicBezTo>
                  <a:pt x="36333" y="159367"/>
                  <a:pt x="8816" y="125034"/>
                  <a:pt x="8816" y="84344"/>
                </a:cubicBezTo>
                <a:lnTo>
                  <a:pt x="8816" y="84344"/>
                </a:lnTo>
                <a:cubicBezTo>
                  <a:pt x="8816" y="43654"/>
                  <a:pt x="36333" y="10593"/>
                  <a:pt x="70199" y="10593"/>
                </a:cubicBezTo>
                <a:lnTo>
                  <a:pt x="2913916" y="10593"/>
                </a:lnTo>
                <a:cubicBezTo>
                  <a:pt x="2947782" y="10593"/>
                  <a:pt x="2975298" y="43654"/>
                  <a:pt x="2975298" y="84344"/>
                </a:cubicBezTo>
                <a:lnTo>
                  <a:pt x="2975298" y="84344"/>
                </a:lnTo>
                <a:cubicBezTo>
                  <a:pt x="2976357" y="125034"/>
                  <a:pt x="2948840" y="159367"/>
                  <a:pt x="2914974" y="159367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5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51D0359-A547-4B21-8850-06B9F1CDF9CE}"/>
              </a:ext>
            </a:extLst>
          </p:cNvPr>
          <p:cNvSpPr/>
          <p:nvPr userDrawn="1"/>
        </p:nvSpPr>
        <p:spPr>
          <a:xfrm>
            <a:off x="7172412" y="-12694"/>
            <a:ext cx="4978400" cy="2133600"/>
          </a:xfrm>
          <a:custGeom>
            <a:avLst/>
            <a:gdLst>
              <a:gd name="connsiteX0" fmla="*/ 2517688 w 4978400"/>
              <a:gd name="connsiteY0" fmla="*/ 12694 h 2133600"/>
              <a:gd name="connsiteX1" fmla="*/ 371388 w 4978400"/>
              <a:gd name="connsiteY1" fmla="*/ 1070604 h 2133600"/>
              <a:gd name="connsiteX2" fmla="*/ 72938 w 4978400"/>
              <a:gd name="connsiteY2" fmla="*/ 1812284 h 2133600"/>
              <a:gd name="connsiteX3" fmla="*/ 81828 w 4978400"/>
              <a:gd name="connsiteY3" fmla="*/ 1830064 h 2133600"/>
              <a:gd name="connsiteX4" fmla="*/ 851448 w 4978400"/>
              <a:gd name="connsiteY4" fmla="*/ 2044694 h 2133600"/>
              <a:gd name="connsiteX5" fmla="*/ 4970058 w 4978400"/>
              <a:gd name="connsiteY5" fmla="*/ 12694 h 2133600"/>
              <a:gd name="connsiteX6" fmla="*/ 2517688 w 4978400"/>
              <a:gd name="connsiteY6" fmla="*/ 12694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400" h="2133600">
                <a:moveTo>
                  <a:pt x="2517688" y="12694"/>
                </a:moveTo>
                <a:lnTo>
                  <a:pt x="371388" y="1070604"/>
                </a:lnTo>
                <a:cubicBezTo>
                  <a:pt x="371388" y="1070604"/>
                  <a:pt x="-163282" y="1334764"/>
                  <a:pt x="72938" y="1812284"/>
                </a:cubicBezTo>
                <a:lnTo>
                  <a:pt x="81828" y="1830064"/>
                </a:lnTo>
                <a:cubicBezTo>
                  <a:pt x="81828" y="1830064"/>
                  <a:pt x="316778" y="2307584"/>
                  <a:pt x="851448" y="2044694"/>
                </a:cubicBezTo>
                <a:lnTo>
                  <a:pt x="4970058" y="12694"/>
                </a:lnTo>
                <a:lnTo>
                  <a:pt x="2517688" y="12694"/>
                </a:lnTo>
                <a:close/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374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>
            <a:noAutofit/>
          </a:bodyPr>
          <a:lstStyle>
            <a:lvl1pPr>
              <a:defRPr sz="6000"/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   </a:t>
            </a:r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BCD5243-C973-44F2-88E8-A4A6E3387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588" y="3429000"/>
            <a:ext cx="3629300" cy="94619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b="1" i="0"/>
            </a:lvl1pPr>
          </a:lstStyle>
          <a:p>
            <a:pPr marL="228600" lvl="0" indent="-228600"/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408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 dirty="0"/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EF9C60-0FED-4965-A9BC-CE69886A3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MM.DD.20XX</a:t>
            </a:r>
            <a:endParaRPr lang="ru-R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9F2410-4015-48DB-BB4D-B5944D8C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ru-RU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44F5F26-1B35-405A-AD75-5DFF48CF6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344483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7B996D2-06BA-413A-BDEE-428A188D3A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012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4B91177-A100-491C-B5EF-BC77E2E33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5624"/>
            <a:ext cx="5157787" cy="421084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6758D2F-C9AC-4514-B48E-2863E8DDE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23458"/>
            <a:ext cx="5157787" cy="338754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633C3A9F-17E4-45DF-8DB7-7A55846AAA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417908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Content Placeholder 5">
            <a:extLst>
              <a:ext uri="{FF2B5EF4-FFF2-40B4-BE49-F238E27FC236}">
                <a16:creationId xmlns:a16="http://schemas.microsoft.com/office/drawing/2014/main" id="{C19AB308-7C32-46C9-B8DB-AA96B7ED0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23458"/>
            <a:ext cx="5183188" cy="338754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384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D5AE8A8-E027-4529-A5B7-4D355C71E6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853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FB3E4803-F2CA-4138-9997-6108BFDFE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8110" y="1825624"/>
            <a:ext cx="5181600" cy="392924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867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icture Placeholder 56">
            <a:extLst>
              <a:ext uri="{FF2B5EF4-FFF2-40B4-BE49-F238E27FC236}">
                <a16:creationId xmlns:a16="http://schemas.microsoft.com/office/drawing/2014/main" id="{8E328517-DD21-40E0-B948-B25B366BD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75856" y="532519"/>
            <a:ext cx="6416144" cy="4534825"/>
          </a:xfrm>
          <a:custGeom>
            <a:avLst/>
            <a:gdLst>
              <a:gd name="connsiteX0" fmla="*/ 2868981 w 6416144"/>
              <a:gd name="connsiteY0" fmla="*/ 4534824 h 4534825"/>
              <a:gd name="connsiteX1" fmla="*/ 6408833 w 6416144"/>
              <a:gd name="connsiteY1" fmla="*/ 4534824 h 4534825"/>
              <a:gd name="connsiteX2" fmla="*/ 6408833 w 6416144"/>
              <a:gd name="connsiteY2" fmla="*/ 4534825 h 4534825"/>
              <a:gd name="connsiteX3" fmla="*/ 2868981 w 6416144"/>
              <a:gd name="connsiteY3" fmla="*/ 4534825 h 4534825"/>
              <a:gd name="connsiteX4" fmla="*/ 4642500 w 6416144"/>
              <a:gd name="connsiteY4" fmla="*/ 3896784 h 4534825"/>
              <a:gd name="connsiteX5" fmla="*/ 4642501 w 6416144"/>
              <a:gd name="connsiteY5" fmla="*/ 3896784 h 4534825"/>
              <a:gd name="connsiteX6" fmla="*/ 4642605 w 6416144"/>
              <a:gd name="connsiteY6" fmla="*/ 3899015 h 4534825"/>
              <a:gd name="connsiteX7" fmla="*/ 4905429 w 6416144"/>
              <a:gd name="connsiteY7" fmla="*/ 4145635 h 4534825"/>
              <a:gd name="connsiteX8" fmla="*/ 4905428 w 6416144"/>
              <a:gd name="connsiteY8" fmla="*/ 4145635 h 4534825"/>
              <a:gd name="connsiteX9" fmla="*/ 4642604 w 6416144"/>
              <a:gd name="connsiteY9" fmla="*/ 3899015 h 4534825"/>
              <a:gd name="connsiteX10" fmla="*/ 6416144 w 6416144"/>
              <a:gd name="connsiteY10" fmla="*/ 0 h 4534825"/>
              <a:gd name="connsiteX11" fmla="*/ 6416144 w 6416144"/>
              <a:gd name="connsiteY11" fmla="*/ 233966 h 4534825"/>
              <a:gd name="connsiteX12" fmla="*/ 5581177 w 6416144"/>
              <a:gd name="connsiteY12" fmla="*/ 233966 h 4534825"/>
              <a:gd name="connsiteX13" fmla="*/ 5317839 w 6416144"/>
              <a:gd name="connsiteY13" fmla="*/ 428980 h 4534825"/>
              <a:gd name="connsiteX14" fmla="*/ 5317839 w 6416144"/>
              <a:gd name="connsiteY14" fmla="*/ 436628 h 4534825"/>
              <a:gd name="connsiteX15" fmla="*/ 5581177 w 6416144"/>
              <a:gd name="connsiteY15" fmla="*/ 631642 h 4534825"/>
              <a:gd name="connsiteX16" fmla="*/ 6416144 w 6416144"/>
              <a:gd name="connsiteY16" fmla="*/ 631642 h 4534825"/>
              <a:gd name="connsiteX17" fmla="*/ 6416144 w 6416144"/>
              <a:gd name="connsiteY17" fmla="*/ 4534824 h 4534825"/>
              <a:gd name="connsiteX18" fmla="*/ 6408833 w 6416144"/>
              <a:gd name="connsiteY18" fmla="*/ 4534824 h 4534825"/>
              <a:gd name="connsiteX19" fmla="*/ 6408833 w 6416144"/>
              <a:gd name="connsiteY19" fmla="*/ 4145635 h 4534825"/>
              <a:gd name="connsiteX20" fmla="*/ 6412028 w 6416144"/>
              <a:gd name="connsiteY20" fmla="*/ 4145635 h 4534825"/>
              <a:gd name="connsiteX21" fmla="*/ 6412028 w 6416144"/>
              <a:gd name="connsiteY21" fmla="*/ 3620144 h 4534825"/>
              <a:gd name="connsiteX22" fmla="*/ 4905428 w 6416144"/>
              <a:gd name="connsiteY22" fmla="*/ 3620144 h 4534825"/>
              <a:gd name="connsiteX23" fmla="*/ 4642090 w 6416144"/>
              <a:gd name="connsiteY23" fmla="*/ 3877837 h 4534825"/>
              <a:gd name="connsiteX24" fmla="*/ 4642090 w 6416144"/>
              <a:gd name="connsiteY24" fmla="*/ 3887942 h 4534825"/>
              <a:gd name="connsiteX25" fmla="*/ 4642500 w 6416144"/>
              <a:gd name="connsiteY25" fmla="*/ 3896784 h 4534825"/>
              <a:gd name="connsiteX26" fmla="*/ 3281687 w 6416144"/>
              <a:gd name="connsiteY26" fmla="*/ 3896784 h 4534825"/>
              <a:gd name="connsiteX27" fmla="*/ 2832240 w 6416144"/>
              <a:gd name="connsiteY27" fmla="*/ 4343957 h 4534825"/>
              <a:gd name="connsiteX28" fmla="*/ 2832240 w 6416144"/>
              <a:gd name="connsiteY28" fmla="*/ 4360378 h 4534825"/>
              <a:gd name="connsiteX29" fmla="*/ 2855942 w 6416144"/>
              <a:gd name="connsiteY29" fmla="*/ 4501866 h 4534825"/>
              <a:gd name="connsiteX30" fmla="*/ 2868981 w 6416144"/>
              <a:gd name="connsiteY30" fmla="*/ 4534824 h 4534825"/>
              <a:gd name="connsiteX31" fmla="*/ 1415799 w 6416144"/>
              <a:gd name="connsiteY31" fmla="*/ 4534824 h 4534825"/>
              <a:gd name="connsiteX32" fmla="*/ 1316204 w 6416144"/>
              <a:gd name="connsiteY32" fmla="*/ 4515398 h 4534825"/>
              <a:gd name="connsiteX33" fmla="*/ 1033 w 6416144"/>
              <a:gd name="connsiteY33" fmla="*/ 2292638 h 4534825"/>
              <a:gd name="connsiteX34" fmla="*/ 1594209 w 6416144"/>
              <a:gd name="connsiteY34" fmla="*/ 23854 h 4534825"/>
              <a:gd name="connsiteX35" fmla="*/ 1554064 w 6416144"/>
              <a:gd name="connsiteY35" fmla="*/ 11750 h 453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16144" h="4534825">
                <a:moveTo>
                  <a:pt x="2868981" y="4534824"/>
                </a:moveTo>
                <a:lnTo>
                  <a:pt x="6408833" y="4534824"/>
                </a:lnTo>
                <a:lnTo>
                  <a:pt x="6408833" y="4534825"/>
                </a:lnTo>
                <a:lnTo>
                  <a:pt x="2868981" y="4534825"/>
                </a:lnTo>
                <a:close/>
                <a:moveTo>
                  <a:pt x="4642500" y="3896784"/>
                </a:moveTo>
                <a:lnTo>
                  <a:pt x="4642501" y="3896784"/>
                </a:lnTo>
                <a:lnTo>
                  <a:pt x="4642605" y="3899015"/>
                </a:lnTo>
                <a:cubicBezTo>
                  <a:pt x="4646206" y="3948339"/>
                  <a:pt x="4675008" y="4145635"/>
                  <a:pt x="4905429" y="4145635"/>
                </a:cubicBezTo>
                <a:lnTo>
                  <a:pt x="4905428" y="4145635"/>
                </a:lnTo>
                <a:cubicBezTo>
                  <a:pt x="4675007" y="4145635"/>
                  <a:pt x="4646205" y="3948339"/>
                  <a:pt x="4642604" y="3899015"/>
                </a:cubicBezTo>
                <a:close/>
                <a:moveTo>
                  <a:pt x="6416144" y="0"/>
                </a:moveTo>
                <a:lnTo>
                  <a:pt x="6416144" y="233966"/>
                </a:lnTo>
                <a:lnTo>
                  <a:pt x="5581177" y="233966"/>
                </a:lnTo>
                <a:cubicBezTo>
                  <a:pt x="5581177" y="233966"/>
                  <a:pt x="5317839" y="233966"/>
                  <a:pt x="5317839" y="428980"/>
                </a:cubicBezTo>
                <a:lnTo>
                  <a:pt x="5317839" y="436628"/>
                </a:lnTo>
                <a:cubicBezTo>
                  <a:pt x="5317839" y="436628"/>
                  <a:pt x="5317839" y="631642"/>
                  <a:pt x="5581177" y="631642"/>
                </a:cubicBezTo>
                <a:lnTo>
                  <a:pt x="6416144" y="631642"/>
                </a:lnTo>
                <a:lnTo>
                  <a:pt x="6416144" y="4534824"/>
                </a:lnTo>
                <a:lnTo>
                  <a:pt x="6408833" y="4534824"/>
                </a:lnTo>
                <a:lnTo>
                  <a:pt x="6408833" y="4145635"/>
                </a:lnTo>
                <a:lnTo>
                  <a:pt x="6412028" y="4145635"/>
                </a:lnTo>
                <a:lnTo>
                  <a:pt x="6412028" y="3620144"/>
                </a:lnTo>
                <a:lnTo>
                  <a:pt x="4905428" y="3620144"/>
                </a:lnTo>
                <a:cubicBezTo>
                  <a:pt x="4905428" y="3620144"/>
                  <a:pt x="4642090" y="3620144"/>
                  <a:pt x="4642090" y="3877837"/>
                </a:cubicBezTo>
                <a:lnTo>
                  <a:pt x="4642090" y="3887942"/>
                </a:lnTo>
                <a:lnTo>
                  <a:pt x="4642500" y="3896784"/>
                </a:lnTo>
                <a:lnTo>
                  <a:pt x="3281687" y="3896784"/>
                </a:lnTo>
                <a:cubicBezTo>
                  <a:pt x="3281687" y="3896784"/>
                  <a:pt x="2832240" y="3896784"/>
                  <a:pt x="2832240" y="4343957"/>
                </a:cubicBezTo>
                <a:lnTo>
                  <a:pt x="2832240" y="4360378"/>
                </a:lnTo>
                <a:cubicBezTo>
                  <a:pt x="2832240" y="4360378"/>
                  <a:pt x="2832240" y="4423262"/>
                  <a:pt x="2855942" y="4501866"/>
                </a:cubicBezTo>
                <a:lnTo>
                  <a:pt x="2868981" y="4534824"/>
                </a:lnTo>
                <a:lnTo>
                  <a:pt x="1415799" y="4534824"/>
                </a:lnTo>
                <a:lnTo>
                  <a:pt x="1316204" y="4515398"/>
                </a:lnTo>
                <a:cubicBezTo>
                  <a:pt x="682558" y="4348152"/>
                  <a:pt x="32583" y="3566545"/>
                  <a:pt x="1033" y="2292638"/>
                </a:cubicBezTo>
                <a:cubicBezTo>
                  <a:pt x="-35023" y="836743"/>
                  <a:pt x="880886" y="23854"/>
                  <a:pt x="1594209" y="23854"/>
                </a:cubicBezTo>
                <a:cubicBezTo>
                  <a:pt x="1590120" y="19819"/>
                  <a:pt x="1558153" y="15785"/>
                  <a:pt x="1554064" y="1175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2305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28A6791-A2CB-40CE-AEF5-A729106DA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653212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75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8" name="Graphic 19">
            <a:extLst>
              <a:ext uri="{FF2B5EF4-FFF2-40B4-BE49-F238E27FC236}">
                <a16:creationId xmlns:a16="http://schemas.microsoft.com/office/drawing/2014/main" id="{436C4D92-1746-4D54-8232-468DFF66CF79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6">
            <a:extLst>
              <a:ext uri="{FF2B5EF4-FFF2-40B4-BE49-F238E27FC236}">
                <a16:creationId xmlns:a16="http://schemas.microsoft.com/office/drawing/2014/main" id="{E77FD51D-3B1F-4D51-8A61-6CF82227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5642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414157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58168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/>
              <a:t>MM.DD.20XX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290" y="5816819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A FOOTER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49" r:id="rId2"/>
    <p:sldLayoutId id="2147483650" r:id="rId3"/>
    <p:sldLayoutId id="2147483660" r:id="rId4"/>
    <p:sldLayoutId id="2147483651" r:id="rId5"/>
    <p:sldLayoutId id="2147483661" r:id="rId6"/>
    <p:sldLayoutId id="2147483662" r:id="rId7"/>
    <p:sldLayoutId id="2147483652" r:id="rId8"/>
    <p:sldLayoutId id="2147483663" r:id="rId9"/>
    <p:sldLayoutId id="2147483665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3" r:id="rId16"/>
    <p:sldLayoutId id="2147483674" r:id="rId17"/>
    <p:sldLayoutId id="2147483664" r:id="rId18"/>
    <p:sldLayoutId id="2147483672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cas.com/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hyperlink" Target="mailto:swhiddett1@ndhs.org.uk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helpyouchoose.org/" TargetMode="Externa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C9CC-E38A-467A-8F1C-459375F5E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259" y="1186537"/>
            <a:ext cx="5690680" cy="1517356"/>
          </a:xfrm>
        </p:spPr>
        <p:txBody>
          <a:bodyPr/>
          <a:lstStyle/>
          <a:p>
            <a:r>
              <a:rPr lang="en-US" dirty="0" smtClean="0"/>
              <a:t>Information on </a:t>
            </a:r>
            <a:r>
              <a:rPr lang="en-US" dirty="0"/>
              <a:t>y</a:t>
            </a:r>
            <a:r>
              <a:rPr lang="en-US" dirty="0" smtClean="0"/>
              <a:t>our </a:t>
            </a:r>
            <a:r>
              <a:rPr lang="en-US" dirty="0"/>
              <a:t>f</a:t>
            </a:r>
            <a:r>
              <a:rPr lang="en-US" dirty="0" smtClean="0"/>
              <a:t>uture after Year 11 </a:t>
            </a:r>
            <a:endParaRPr lang="ru-RU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58" t="31793" r="-18216" b="938"/>
          <a:stretch/>
        </p:blipFill>
        <p:spPr/>
      </p:pic>
      <p:sp>
        <p:nvSpPr>
          <p:cNvPr id="10" name="Rectangle 9"/>
          <p:cNvSpPr/>
          <p:nvPr/>
        </p:nvSpPr>
        <p:spPr>
          <a:xfrm>
            <a:off x="632932" y="5241687"/>
            <a:ext cx="12298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April</a:t>
            </a:r>
          </a:p>
          <a:p>
            <a:pPr lvl="1"/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  <a:cs typeface="Arial" panose="020B0604020202020204" pitchFamily="34" charset="0"/>
              </a:rPr>
              <a:t>2022</a:t>
            </a:r>
            <a:endParaRPr lang="en-GB" sz="2000" b="1" dirty="0">
              <a:solidFill>
                <a:schemeClr val="accent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01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2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Options after GCSE’s </a:t>
            </a:r>
            <a:endParaRPr lang="en-GB" dirty="0"/>
          </a:p>
        </p:txBody>
      </p:sp>
      <p:pic>
        <p:nvPicPr>
          <p:cNvPr id="6" name="Picture 4" descr="Post-16 Options Booklet – Radyr Comprehensive School">
            <a:extLst>
              <a:ext uri="{FF2B5EF4-FFF2-40B4-BE49-F238E27FC236}">
                <a16:creationId xmlns:a16="http://schemas.microsoft.com/office/drawing/2014/main" id="{C9C731A5-E747-479A-B2A1-6BB167A3A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016" y="1969861"/>
            <a:ext cx="4660226" cy="486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cwc-live.occsites.co.uk/Documents/Download/185/Pathway-to-Adulht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817" y="173876"/>
            <a:ext cx="4443530" cy="668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92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3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</a:t>
            </a:r>
            <a:r>
              <a:rPr lang="en-US" dirty="0" smtClean="0"/>
              <a:t>options </a:t>
            </a:r>
            <a:r>
              <a:rPr lang="en-US" dirty="0"/>
              <a:t>a</a:t>
            </a:r>
            <a:r>
              <a:rPr lang="en-US" dirty="0" smtClean="0"/>
              <a:t>vailable </a:t>
            </a:r>
            <a:endParaRPr lang="en-GB" dirty="0"/>
          </a:p>
        </p:txBody>
      </p:sp>
      <p:sp>
        <p:nvSpPr>
          <p:cNvPr id="5" name="Flowchart: Delay 4"/>
          <p:cNvSpPr/>
          <p:nvPr/>
        </p:nvSpPr>
        <p:spPr>
          <a:xfrm>
            <a:off x="930726" y="4350537"/>
            <a:ext cx="2589792" cy="2219955"/>
          </a:xfrm>
          <a:prstGeom prst="flowChartDelay">
            <a:avLst/>
          </a:pr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GB" sz="2000" b="1" dirty="0"/>
              <a:t>T-Levels</a:t>
            </a:r>
          </a:p>
          <a:p>
            <a:pPr algn="ctr"/>
            <a:endParaRPr lang="en-GB" sz="2000" b="1" dirty="0"/>
          </a:p>
        </p:txBody>
      </p:sp>
      <p:sp>
        <p:nvSpPr>
          <p:cNvPr id="6" name="Flowchart: Delay 5"/>
          <p:cNvSpPr/>
          <p:nvPr/>
        </p:nvSpPr>
        <p:spPr>
          <a:xfrm>
            <a:off x="930728" y="1959427"/>
            <a:ext cx="2589791" cy="2219956"/>
          </a:xfrm>
          <a:prstGeom prst="flowChartDelay">
            <a:avLst/>
          </a:pr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GB" sz="2000" b="1" dirty="0"/>
              <a:t>Apprenticeship</a:t>
            </a:r>
          </a:p>
        </p:txBody>
      </p:sp>
      <p:sp>
        <p:nvSpPr>
          <p:cNvPr id="7" name="Flowchart: Delay 6"/>
          <p:cNvSpPr/>
          <p:nvPr/>
        </p:nvSpPr>
        <p:spPr>
          <a:xfrm>
            <a:off x="3814180" y="1959426"/>
            <a:ext cx="2599758" cy="2219955"/>
          </a:xfrm>
          <a:prstGeom prst="flowChartDelay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Work part-time &amp; study </a:t>
            </a:r>
            <a:endParaRPr lang="en-GB" sz="2000" b="1" dirty="0" smtClean="0"/>
          </a:p>
          <a:p>
            <a:pPr algn="ctr"/>
            <a:r>
              <a:rPr lang="en-GB" sz="2000" b="1" dirty="0" smtClean="0"/>
              <a:t>part-time</a:t>
            </a:r>
            <a:endParaRPr lang="en-GB" sz="2000" b="1" dirty="0"/>
          </a:p>
          <a:p>
            <a:pPr algn="ctr"/>
            <a:endParaRPr lang="en-GB" sz="2000" b="1" dirty="0"/>
          </a:p>
        </p:txBody>
      </p:sp>
      <p:sp>
        <p:nvSpPr>
          <p:cNvPr id="8" name="Flowchart: Delay 7"/>
          <p:cNvSpPr/>
          <p:nvPr/>
        </p:nvSpPr>
        <p:spPr>
          <a:xfrm>
            <a:off x="3812711" y="4350538"/>
            <a:ext cx="2602695" cy="2219955"/>
          </a:xfrm>
          <a:prstGeom prst="flowChartDelay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BTEC’s</a:t>
            </a:r>
          </a:p>
          <a:p>
            <a:pPr algn="ctr"/>
            <a:endParaRPr lang="en-GB" sz="2000" b="1" dirty="0"/>
          </a:p>
        </p:txBody>
      </p:sp>
      <p:sp>
        <p:nvSpPr>
          <p:cNvPr id="9" name="Flowchart: Delay 8"/>
          <p:cNvSpPr/>
          <p:nvPr/>
        </p:nvSpPr>
        <p:spPr>
          <a:xfrm>
            <a:off x="6707599" y="1959426"/>
            <a:ext cx="2534372" cy="2219955"/>
          </a:xfrm>
          <a:prstGeom prst="flowChartDelay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A-levels</a:t>
            </a:r>
          </a:p>
          <a:p>
            <a:pPr algn="ctr"/>
            <a:endParaRPr lang="en-GB" b="1" dirty="0"/>
          </a:p>
        </p:txBody>
      </p:sp>
      <p:sp>
        <p:nvSpPr>
          <p:cNvPr id="10" name="Flowchart: Delay 9"/>
          <p:cNvSpPr/>
          <p:nvPr/>
        </p:nvSpPr>
        <p:spPr>
          <a:xfrm>
            <a:off x="6707599" y="4350538"/>
            <a:ext cx="2534372" cy="2219955"/>
          </a:xfrm>
          <a:prstGeom prst="flowChartDelay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Traineeship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005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39155-1F5E-4F48-B50E-F00D8FC53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 you know the differences in these qualifications? </a:t>
            </a:r>
            <a:endParaRPr lang="ru-R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5C6D235-86D2-43F6-A7D1-0DD3DC936D3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1850" y="2100262"/>
            <a:ext cx="10515599" cy="3899119"/>
          </a:xfrm>
        </p:spPr>
        <p:txBody>
          <a:bodyPr/>
          <a:lstStyle/>
          <a:p>
            <a:r>
              <a:rPr lang="en-GB" sz="4000" dirty="0"/>
              <a:t>What is the difference between A-Levels and a BTEC?</a:t>
            </a:r>
          </a:p>
          <a:p>
            <a:endParaRPr lang="en-GB" sz="4000" dirty="0"/>
          </a:p>
          <a:p>
            <a:r>
              <a:rPr lang="en-GB" sz="4000" dirty="0"/>
              <a:t>What do T-levels involve? </a:t>
            </a:r>
          </a:p>
          <a:p>
            <a:endParaRPr lang="en-GB" sz="4000" dirty="0"/>
          </a:p>
          <a:p>
            <a:r>
              <a:rPr lang="en-GB" sz="4000" dirty="0"/>
              <a:t>Can I still go to university if I study a BTEC? </a:t>
            </a:r>
          </a:p>
          <a:p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EE48EC-430B-4D42-9565-527E52286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50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5</a:t>
            </a:fld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students study 3 subjects. Some students may pick 4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subjects initially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keep options open. In exceptional circumstances (students achieving 8 &amp; 9 grades) may consider studying 4 subjects.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Important to consider  - Quality v Quantity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Academic route – Exam focused. How well you do after 2 years of study.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Graded A* - F grades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EPQ – Extended Project Qualification – Worth half an A-Level, can apply for this option while in Year 12 in addition to you’re A-levels. Lots of independent work required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Many institutions offer A-levels, including: NDHS (need 39 points over your top 8 subjects). Also, CNS, Sir Isaac Newton/Jane Austen, City College Norwich, East Norfolk Sixth Form College, Bungay Sixth Form, Wymondham College, Lowestoft Sixth Form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College,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Paston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College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 UTC.</a:t>
            </a:r>
          </a:p>
          <a:p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A-levels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561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6</a:t>
            </a:fld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>
                <a:cs typeface="Arial" panose="020B0604020202020204" pitchFamily="34" charset="0"/>
              </a:rPr>
              <a:t>BTEC – stands for Business and Technology Education Council</a:t>
            </a:r>
          </a:p>
          <a:p>
            <a:r>
              <a:rPr lang="en-GB" sz="2000" dirty="0"/>
              <a:t>Vocational Pathway – Focusing on a specific subject e.g. engineering, art, business, </a:t>
            </a:r>
            <a:r>
              <a:rPr lang="en-GB" sz="2000" dirty="0" smtClean="0"/>
              <a:t>beauty, animal care.</a:t>
            </a:r>
            <a:endParaRPr lang="en-GB" sz="2000" dirty="0"/>
          </a:p>
          <a:p>
            <a:r>
              <a:rPr lang="en-GB" sz="2000" dirty="0"/>
              <a:t>Flexible – take alongside or instead of GCSE’s or A-levels. </a:t>
            </a:r>
            <a:endParaRPr lang="en-GB" sz="2000" dirty="0" smtClean="0"/>
          </a:p>
          <a:p>
            <a:r>
              <a:rPr lang="en-GB" sz="2000" dirty="0" smtClean="0"/>
              <a:t>Every </a:t>
            </a:r>
            <a:r>
              <a:rPr lang="en-GB" sz="2000" dirty="0"/>
              <a:t>student takes core units, which provide a  broad foundation and understanding about the sector</a:t>
            </a:r>
          </a:p>
          <a:p>
            <a:r>
              <a:rPr lang="en-GB" sz="2000" dirty="0"/>
              <a:t>Optional units – enables you to focus on particular interests and plans for next steps</a:t>
            </a:r>
          </a:p>
          <a:p>
            <a:r>
              <a:rPr lang="en-GB" sz="2000" dirty="0"/>
              <a:t>Less exam focus more continuous </a:t>
            </a:r>
            <a:r>
              <a:rPr lang="en-GB" sz="2000" dirty="0" smtClean="0"/>
              <a:t>assessment. 50 % or more is coursework based</a:t>
            </a:r>
            <a:endParaRPr lang="en-GB" sz="2000" dirty="0"/>
          </a:p>
          <a:p>
            <a:r>
              <a:rPr lang="en-GB" sz="2000" dirty="0"/>
              <a:t>Work experience is part of many courses </a:t>
            </a:r>
          </a:p>
          <a:p>
            <a:r>
              <a:rPr lang="en-GB" sz="2000" dirty="0"/>
              <a:t>Available at Colleges including City College Norwich, </a:t>
            </a:r>
            <a:r>
              <a:rPr lang="en-GB" sz="2000" dirty="0" smtClean="0"/>
              <a:t>Easton College, , </a:t>
            </a:r>
            <a:r>
              <a:rPr lang="en-GB" sz="2000" dirty="0"/>
              <a:t>Access Creative College, East Norfolk Sixth Form, East Coast </a:t>
            </a:r>
            <a:r>
              <a:rPr lang="en-GB" sz="2000" dirty="0" smtClean="0"/>
              <a:t>College, </a:t>
            </a:r>
            <a:r>
              <a:rPr lang="en-GB" sz="2000" dirty="0" err="1" smtClean="0"/>
              <a:t>Poultec</a:t>
            </a:r>
            <a:r>
              <a:rPr lang="en-GB" sz="2000" dirty="0" smtClean="0"/>
              <a:t> </a:t>
            </a:r>
            <a:r>
              <a:rPr lang="en-GB" sz="2000" dirty="0" smtClean="0"/>
              <a:t>Training, St Ed’s.</a:t>
            </a:r>
            <a:endParaRPr lang="en-GB" sz="2000" dirty="0"/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BTEC’s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1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7</a:t>
            </a:fld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199" y="1825625"/>
            <a:ext cx="10908323" cy="4663098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cs typeface="Arial" charset="0"/>
              </a:rPr>
              <a:t>An Apprenticeship is a way for you to earn (Min £</a:t>
            </a:r>
            <a:r>
              <a:rPr lang="en-GB" sz="2000" dirty="0" smtClean="0">
                <a:cs typeface="Arial" charset="0"/>
              </a:rPr>
              <a:t>4.81 </a:t>
            </a:r>
            <a:r>
              <a:rPr lang="en-GB" sz="2000" dirty="0">
                <a:cs typeface="Arial" charset="0"/>
              </a:rPr>
              <a:t>per hour) while you learn in a real job, gaining a real qualification and a real future.</a:t>
            </a:r>
          </a:p>
          <a:p>
            <a:r>
              <a:rPr lang="en-GB" sz="2000" dirty="0"/>
              <a:t>Apprenticeships are available in over 1500 job roles across 280 skills and industries from engineering to veterinary nursing, accounting to digital media.</a:t>
            </a:r>
          </a:p>
          <a:p>
            <a:r>
              <a:rPr lang="en-GB" sz="2000" b="1" dirty="0"/>
              <a:t>Must have a back up of a full-time course as no guarantee of securing an apprenticeship – It’s competitive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Benefits of an apprenticeship </a:t>
            </a:r>
            <a:r>
              <a:rPr lang="en-GB" sz="2000" b="1" dirty="0">
                <a:cs typeface="Arial" charset="0"/>
              </a:rPr>
              <a:t>– 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GB" sz="2000" dirty="0">
                <a:cs typeface="Arial" charset="0"/>
              </a:rPr>
              <a:t>Earn a salary whilst in a real job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GB" sz="2000" dirty="0">
                <a:cs typeface="Arial" charset="0"/>
              </a:rPr>
              <a:t>Learn job specific skills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GB" sz="2000" dirty="0">
                <a:cs typeface="Arial" charset="0"/>
              </a:rPr>
              <a:t>Gain a variety of transferable skills</a:t>
            </a:r>
          </a:p>
          <a:p>
            <a:pPr lvl="1"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GB" sz="2000" dirty="0">
                <a:cs typeface="Arial" charset="0"/>
              </a:rPr>
              <a:t>Progress into higher education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charset="0"/>
              <a:buChar char="•"/>
            </a:pPr>
            <a:r>
              <a:rPr lang="en-GB" sz="2000" dirty="0">
                <a:cs typeface="Arial" charset="0"/>
              </a:rPr>
              <a:t>Work towards nationally recognised qualifications</a:t>
            </a:r>
            <a:endParaRPr lang="en-GB" sz="2000" dirty="0"/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Apprenticeships</a:t>
            </a:r>
            <a:endParaRPr lang="en-GB" dirty="0"/>
          </a:p>
        </p:txBody>
      </p:sp>
      <p:pic>
        <p:nvPicPr>
          <p:cNvPr id="6" name="Picture 8" descr="The importance of apprenticeships">
            <a:extLst>
              <a:ext uri="{FF2B5EF4-FFF2-40B4-BE49-F238E27FC236}">
                <a16:creationId xmlns:a16="http://schemas.microsoft.com/office/drawing/2014/main" id="{2FAC0534-50FE-4CD7-BC2C-3FA7D89E3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8721969" y="4238171"/>
            <a:ext cx="3001686" cy="127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33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8</a:t>
            </a:fld>
            <a:endParaRPr lang="ru-RU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Apprenticeships Cont.</a:t>
            </a:r>
            <a:endParaRPr lang="en-GB" dirty="0"/>
          </a:p>
        </p:txBody>
      </p:sp>
      <p:pic>
        <p:nvPicPr>
          <p:cNvPr id="6" name="Picture 2" descr="Apprenticeships">
            <a:extLst>
              <a:ext uri="{FF2B5EF4-FFF2-40B4-BE49-F238E27FC236}">
                <a16:creationId xmlns:a16="http://schemas.microsoft.com/office/drawing/2014/main" id="{262EAEFE-C6D9-4605-BB1C-1706BA6440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431" y="1969477"/>
            <a:ext cx="8915399" cy="446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60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9</a:t>
            </a:fld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12290" y="1846386"/>
            <a:ext cx="10515600" cy="3815576"/>
          </a:xfrm>
        </p:spPr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New technical based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qualification, introduced between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2020 and 2023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Equivalent of 3 A-levels – two year course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been developed in coloration with employers and business so the content meets the needs of industry and prepares students for work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Mixture of classroom learning and ‘on-the-job’ experience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 least 315 hours (approximately 45 days) of work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Available in a variety of areas including: childcare, engineering, digital, healthcare , science, business</a:t>
            </a:r>
            <a:r>
              <a:rPr lang="en-GB" sz="2000" smtClean="0">
                <a:latin typeface="Arial" panose="020B0604020202020204" pitchFamily="34" charset="0"/>
                <a:cs typeface="Arial" panose="020B0604020202020204" pitchFamily="34" charset="0"/>
              </a:rPr>
              <a:t>, construction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T-levels currently available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City College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Norwich, East Coast College, East Norfolk Sixth Form,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Paston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College, Thorpe St Andrew 6</a:t>
            </a:r>
            <a:r>
              <a:rPr lang="en-GB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form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T-Levels</a:t>
            </a:r>
            <a:endParaRPr lang="en-GB" dirty="0"/>
          </a:p>
        </p:txBody>
      </p:sp>
      <p:pic>
        <p:nvPicPr>
          <p:cNvPr id="6" name="Picture 4" descr="The Manchester College announced as T Level provider | tmc.ac.uk">
            <a:extLst>
              <a:ext uri="{FF2B5EF4-FFF2-40B4-BE49-F238E27FC236}">
                <a16:creationId xmlns:a16="http://schemas.microsoft.com/office/drawing/2014/main" id="{3FF5B8F9-E2A6-4865-84F3-6B8A20432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69" y="5187462"/>
            <a:ext cx="344103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3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Educational </a:t>
            </a:r>
            <a:r>
              <a:rPr lang="en-GB" dirty="0" smtClean="0"/>
              <a:t>levels </a:t>
            </a:r>
            <a:r>
              <a:rPr lang="en-GB" dirty="0"/>
              <a:t>– Your </a:t>
            </a:r>
            <a:r>
              <a:rPr lang="en-GB" dirty="0" smtClean="0"/>
              <a:t>journey</a:t>
            </a: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431CC7-E576-44E9-B0ED-A55CB1964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10</a:t>
            </a:fld>
            <a:endParaRPr lang="ru-RU" dirty="0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F6803BA-E2F4-4224-9EF5-FCC2B64268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6707338"/>
              </p:ext>
            </p:extLst>
          </p:nvPr>
        </p:nvGraphicFramePr>
        <p:xfrm>
          <a:off x="415970" y="2131391"/>
          <a:ext cx="11352594" cy="4408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4198">
                  <a:extLst>
                    <a:ext uri="{9D8B030D-6E8A-4147-A177-3AD203B41FA5}">
                      <a16:colId xmlns:a16="http://schemas.microsoft.com/office/drawing/2014/main" val="1183126180"/>
                    </a:ext>
                  </a:extLst>
                </a:gridCol>
                <a:gridCol w="3784198">
                  <a:extLst>
                    <a:ext uri="{9D8B030D-6E8A-4147-A177-3AD203B41FA5}">
                      <a16:colId xmlns:a16="http://schemas.microsoft.com/office/drawing/2014/main" val="1627159605"/>
                    </a:ext>
                  </a:extLst>
                </a:gridCol>
                <a:gridCol w="3784198">
                  <a:extLst>
                    <a:ext uri="{9D8B030D-6E8A-4147-A177-3AD203B41FA5}">
                      <a16:colId xmlns:a16="http://schemas.microsoft.com/office/drawing/2014/main" val="3141929205"/>
                    </a:ext>
                  </a:extLst>
                </a:gridCol>
              </a:tblGrid>
              <a:tr h="39135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Academic Route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Vocational Route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4598949"/>
                  </a:ext>
                </a:extLst>
              </a:tr>
              <a:tr h="67549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GCSE’s  - Grades 3-1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Foundational Learning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BTEC Level 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7509337"/>
                  </a:ext>
                </a:extLst>
              </a:tr>
              <a:tr h="67549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GCSE’s – Grade 4-9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BTEC level 2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Intermediate Apprenticeship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6477148"/>
                  </a:ext>
                </a:extLst>
              </a:tr>
              <a:tr h="67549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A-levels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T-Levels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BTEC Level 3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Advanced Apprenticeship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4872431"/>
                  </a:ext>
                </a:extLst>
              </a:tr>
              <a:tr h="67549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4 &amp; 5</a:t>
                      </a:r>
                    </a:p>
                    <a:p>
                      <a:pPr algn="ctr"/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Foundation Degree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Higher Apprenticeship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605190"/>
                  </a:ext>
                </a:extLst>
              </a:tr>
              <a:tr h="67549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6</a:t>
                      </a:r>
                    </a:p>
                    <a:p>
                      <a:pPr algn="ctr"/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Batchelors Degree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Degree Apprenticeship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257434"/>
                  </a:ext>
                </a:extLst>
              </a:tr>
              <a:tr h="39135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j-lt"/>
                        </a:rPr>
                        <a:t>Level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+mj-lt"/>
                        </a:rPr>
                        <a:t>Masters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8033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79B87-4AA7-436A-A28E-213168C1C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Golden Rules</a:t>
            </a:r>
            <a:endParaRPr lang="ru-RU" dirty="0"/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6D2A2984-909C-46E6-BA11-B06EBD98F0D9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913" y="526136"/>
            <a:ext cx="4599166" cy="4399202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FC05B-6738-42DC-8BE6-C9279D1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11</a:t>
            </a:fld>
            <a:endParaRPr lang="ru-RU" dirty="0"/>
          </a:p>
        </p:txBody>
      </p:sp>
      <p:pic>
        <p:nvPicPr>
          <p:cNvPr id="9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467" y="5584887"/>
            <a:ext cx="1964302" cy="11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810816-9043-41CE-A89E-28FF1C2D9FA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1115" y="2374900"/>
            <a:ext cx="5668798" cy="4025900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800" dirty="0"/>
              <a:t>You have to stay in some form of learning until you are 18</a:t>
            </a:r>
            <a:r>
              <a:rPr lang="en-GB" sz="280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800" dirty="0"/>
              <a:t>If you do not gain a grade 4 or above in GCSE English and Maths you are expected to continue studying these subjects after Year </a:t>
            </a:r>
            <a:r>
              <a:rPr lang="en-GB" sz="2800" dirty="0" smtClean="0"/>
              <a:t>11, alongside another course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2353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12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How will I decide where to progress on to after my GCSE’s?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06186" y="1792728"/>
            <a:ext cx="114953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Lots of choice – Make an informed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decision </a:t>
            </a:r>
            <a:endParaRPr lang="en-GB" sz="2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Open days - They are happening from late Sept 2022 – Dec 2022. Dates will be available via your form tutor, google classroom or on </a:t>
            </a:r>
            <a:r>
              <a:rPr lang="en-GB" sz="2400" b="1" u="sng" dirty="0">
                <a:solidFill>
                  <a:srgbClr val="0070C0"/>
                </a:solidFill>
                <a:latin typeface="+mj-lt"/>
              </a:rPr>
              <a:t>www.helpyouchoose.org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Do your research prior to open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day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Look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at what courses/subjects they offer that might be of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interest &amp; impact on future career ideas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How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will I get to the provider? Walk, bus,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train?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Other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information important to me about the learning environment e.g. extra curriculum, EPQ, private study areas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.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3449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13</a:t>
            </a:fld>
            <a:endParaRPr lang="ru-RU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will I study?</a:t>
            </a:r>
            <a:endParaRPr lang="en-GB" dirty="0"/>
          </a:p>
        </p:txBody>
      </p:sp>
      <p:sp>
        <p:nvSpPr>
          <p:cNvPr id="5" name="AutoShape 2" descr="Notre Dame High School - WisePay"/>
          <p:cNvSpPr>
            <a:spLocks noChangeAspect="1" noChangeArrowheads="1"/>
          </p:cNvSpPr>
          <p:nvPr/>
        </p:nvSpPr>
        <p:spPr bwMode="auto">
          <a:xfrm>
            <a:off x="3305175" y="30969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Notre Dame High School - WisePay"/>
          <p:cNvSpPr>
            <a:spLocks noChangeAspect="1" noChangeArrowheads="1"/>
          </p:cNvSpPr>
          <p:nvPr/>
        </p:nvSpPr>
        <p:spPr bwMode="auto">
          <a:xfrm>
            <a:off x="838200" y="15700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png;base64,iVBORw0KGgoAAAANSUhEUgAAAWUAAACNCAMAAABYO5vSAAABDlBMVEX///9GRkZqLCFDQ0MRPBo0NDQ8PDxAQEA3Nzfu6ul2wDpdBgA5VD4HORMLNxl9xkGSy2k4aCVmIxYrKyuampq9vb2EhITg4OCTcGy2trZycnJra2sqKir09PTQ0NAwMDBSUlK7u7shISHj4+NQUFCioqJdXV1rLTjV1dWJiYmsrKwAAADKysqRkZF7e3vv7+8aGhqIYFtrKzFqLCcSEhJkZGSjmJhQAABVaVhkHg59VlGCbW9eFRmOgIFoISdqQEFfDR9oIi+upap4VVicjY1eKSVjLjJhDBRhIh+AaWxtREh2WVxVGxplGiBqKixdAAxkRUhsP0hmMDpvPThVEQx6aWmnjYpoemtnh12m1Ii/IhslAAAUX0lEQVR4nO2dCXujSJKGk87Jw+M9ehsjDRIICSS1hJHQeK3q7fFRVS53uY52zcxu7/X//8hmJGQCAl3YLcv78HU9ssTNSxAZEZnQCDVq1KhRo0aNGjVq1KhRo0aNGjVq1KhRo0aNGjVq1KhRo0aNGjU6Tv3p5x+kTk/kz3/4R6F/+ec//vF7vYTdEh+9VgzfR/1OG6Fw3gIhtzUL2zC5JybMW9lG3VE4stzke0uuGYzkgqOB+Ho2Esodgg0/7BBmW3JC2JnDl8ksQKh91s4tGnamrtz+fOQiN5yIr2EPZpyctaJkkXiUfHPtyTPgeSb96YfvpDTlP/zhn4qUW444T9sRZ4xmPjV5G7UWJiHmJXJ9cunBKdmOubi8zDYaU8/xscTj+g5gmJzDRZiYHYQinyz8SzdbekzER98Q2EgXfnd9w7sUi4eX4poMLqNsyanYodiq2/ec8xkKFlNxFfy5mHFi+A4J5f76pu/DZYud2e+Aq6Z2oAwHbXtiftvsupHXQXFgm62gjVyna1FH8LLNMGjnbC7G4/aIMyA58b2B/AO/ZmQOlGeFhdGYwUdfUKbiIqAzZ+aiQV9s1RcWbfkZ5bbZOmm7cokgOkOBJzi2Pbh884XdHhK4aWaLUXsMJhGT10WZ9IFyAKYk4MzNNlgQmIvrz4TBWcCjeHfGbCloOrCM5XE42x4nNnINLinbxUNYGuJjPBSUuaDs0iVMdCso2/K2QIjIJVBgKsoBESv2FiNYeyymOdNXR3lKvTYamDFyh1j8HPghnIekLG7KiX+Wnb6SS+HWN8QJoxk1wEAnHh4jizCg7KxQHsNmwZYDTzoUK51uOyuUB8n3yWXi1TNbtsC3IABsyQNjw9dH2fNGknJsArsAHGGO8gIom1WUW464hbv9ljhlQXlstudjLCmHxUPIURazZ85JOr1EuedLcPYimZRSnkJ7AR6oy10Uyms0Fy7jtVGmwkiAcg/uUBR7ffCQinJ4HgHldmGjCeVQnLuLp5ZYVZj8qGMwyxAYeyVbhsugKXeZahhLlF2Dwp+Zk/inADhK1F0PXPJUNNMd8GxoJFZ6bZTx3GtbZiD8pDBbET8MtS373cgApyoaQysfOCWUbThXM5wsxJzepWWbYyQ9BmlFVt6PC5fsCspw7YTHGPbVdBsuR5ijjGby4s7TaxqYLbBvYctjDldm5vfQ2ATKYNGvjTILnDDy45Sy28eaMuGeB7xswiG00kope5aAEMUAa3JpuechgubNcshiscwdwphhjGkfsAFl4V0n01YI62OGqZOjfOLANV0uAvkr4JgNGXiMMZWUxaIJZbgLXhtlgpbLkadsWbaBKWXTGMsIwvZm4ahsy+JcbT9wmVhkshigcYAgkrOcuR1auUMY8z7rk3HOlu2FN4Y7hHHGSY4ymkN8svQVZY4p5hllX1N+hbZMUUj6PBZNvPQYvK8pC584JiflSE5R7qGpuJe7fWnLaCIuC1BejeTGEItIvwzNax/ig8hYppGcnfcYoq0TczvKY0DeIaO2MQbKU/AY0i+H0pbPnhXUk7QDZS6shoqjn8g0KzD7AloaY0xFvBxWUQaPMBJ2tcRRb0mh9ZPWm9jyaozRRwllacsdaZf9bkXrJ9QRLVwr3Zts+ALwGGnrJ+h3ZbRxJq7va6MsUrMlpSKSg9sYTcBHTLQtSzLVtgzRwpD7PneClLK7A+URJPQZ5UGRsiWi9XCR+BsZYySRnLTgpbhvRnLxOcSdr4wyF7cgAccw9lxovwcyMEPgl8VpUnG3VtqyK+7/wOmORi0ReU1kOcL1qij3lcdoOzIrgdlDTXlRoBzzVpLkIRUvm1NgD9whJYzkgRngdZxXRzlwiLCW0BQn04eoKc2w4TSX0C5eVtjyzBuIk4YinBdKv7yWch8lGbakjLD4ltgysCtUiyAnmolEHFZwU8oQycUQu0QAP4kzIXt5ba2fLJkBZZcZ1lTyzVEeyUhiHoa5YqbLhuESmrIQYmVEp8L4Q6Qoe50wDHM1uYSytOUkzB73epAtlyj3rGAO02bOtD2Y5yijlmlPxqZsAhdn7TEEIcK/2ZZ1JNXPXWpy4mN0CZ4vMv1LaAHR5FyGG1B6tESgHC4c//I81qvEHrl0YMG5D2cuQuDeubwsiw54Wsfxz3PJokxshsLxtC9lGH22uDRh7fBc3Aj2eUY5OveTQHvsmJcdYddQ+YQaqQgvfc+R3trtL/wFXNHYJL5/mSt6v6S2U47BHtykUBGkga7bk0gngL7XFosI5UsZ4qeMaZMK5yRCriW3H00gTAPlbLkHa/YETDdKTK93dgZoT6wYPnJL2q3E2bijlu2ieCSWis+Smv1ZK92/m1bxUXgmbplifeXFtJ1yo6eroXwIbafsKr3UIe4jd2Kfzcfj+cy24u1LH0zbKY+ZIUWsitXn/XGiYVSc0WbjvLqd+ZnV2+HER91Oqm7Jp0Z6XseuWhdFHWpyzinmjHreeHYkEcYelLHRrVh9SZmUYa5QnjgwGUuJtcVixHF4f7atOZpTLHdWdVVtE/YmZnJalXHYQ5+JBTAVn0Mo85GjSUy2U+7jxJap0y6v3hUM4T/qrTBpe3J6coEAtDhrzLBAPavYTKYpT68MLlMekPTKGbyMrz30AS9m8iJhBsC9Y0lMdqYsTq0i+OzSBAorUTZTK14V9cg8WH88LaoW5CXKFkk3icu2HBFOaHIJ0ksrluKvh/KQaUBlv7o/ZbBSMiptSGkrZVxJORLOAqcuSt9Ar4qyOmxGy3A2U86zzX/D3nidOdez5Z6Xtg+CdLoLgZnR10cZOJdW79LUn/DVGMPUXpnK+5gVbJvyNe1/LVt2+yQ1X8Yp44SLf1Q0k6/Ilg3tMSpOfDtlTCknQpzlKWNMqqONWpRnpqEpm7Q7Cwf2dEyJ95ooZ2xYKZjrplAwKVHWptwPbTs86/S5mZCWnDA1K2ONOh4jJulk4SOwrbInN+rIet0xaB+PIfzp6n2ubblMWV0d1kknub0WJYwaqUkzVpWk1LHlM5MlVw57/UKGGh9JsWg/W8aks7L6BsrKP+RvAPeMc0zSjfElKqsO5SFniYVzckxpdU67Z9jQZhl85TS0xyj7ZXVxim4m6GtXwr2K1KyGxwhMJm1ZhOLrI8SX1e65X8J5Bcw+HkOtwqkIO+Qsr+yaa9iyxdNjYN6GdOdFtZctw7kXV9/FY5S8DKHrZtWy5ZFeBR9r3XBfyqRYDdsUY6xDGfP0DjeMRcn4atjyXO0I918x5UKeDN2eOe2QlZQN1jYVSjJfnVeDckevQl8x5YIts+IolDq2DKMN1NZKpZEaHmOebg1j5/+LX2akEH/V8csIhcpjMG9lbEYdWz6jOmqp6mg4Bu1LGXuFzKRGjIHAM6t5bLwyq16MkUxmtOSAjkR7RnIiXCqUmet5DL2aiOlWbvIaHmPiaPj8SB3zDhm2URT1c6eyofXbRNn20ouzGrPUyv1UIQoz80hdxg62XPAY1GD57qB6HgPmKle60gFTh3KH6drIqgM6Eu1QxygKY2Jkq2+vyVVSRtCrkVpzcUadmtzA0d0EfrS60lFonx6pBDLO96TWtGUR4yqHoh88S1THlmNPd/bBkM/jU/CXfWMMaGOy+k+trATBw5aacnHFWlX8DleHgVeH7R6BJlfX3323K2Xd8W8wUwdzdT2GTRRls1hHq9XvF5mUqWCO7E3h91V8c317sQPl9LyZoQBwruPSuh4j8lRisjJmol4fdp8Y6egafEyDw4V6b6+/PVz861bKOsag0ySowywrM9elLGanm+XF2fUoDzzVd8tY1eCcF5N9ffvwy128QySnPDLvzbzEdRj6yZiucid0P4/hOgomPE6ZU81RL0Oq+275EUVzd+/e/3iH9smwKYniRZoaM1X92kB5oy0jT0GhRiFfqznqxdJJUEVt5GBaLX1Z7x4/yNx2O+WlouxFqKP67OCpHNAmW95I2de2zJ+DsjhKbct8tdvsULr/IP9cqd23b99dJd92713lZoR6ngrc0ttyqRqx/TJshPRs7K2hTEujZ20VF1dQ7jmqmkpZuWp9ENmnD+Ad0C9vk5bB/fCQQt4lK0nOGxMoxunhXOlIWmXoBl/plN/mMXR1hBbTkoyy2MmwP1SSv7GKGytG1rYIUavh1WG+B9Hk8ceLbwJR+/rbRwnjzcMHNe/Pu1JmFB6+DROLwUaamWygvNmWDXUT0GKXaI4yjJKFQTLyH4Whshp/BWWXKOclLgY7fG0u/nTx44/f3rpodHvxeCocanzxoM5scro1kktDLsaAssvSsUGMy9tiXJeyHkvD/HWUcwNB0iNQO6uijEYeU5QZO7jPcN8+CMoXj5/dL7fXX0NxTvend2rm1Q9bKQ91jAFcZ1z9lNH/mKl4eYXyxNRwKikvFU1afLo4T3mtKinL92yofToHL4EGb97eXlxc3P7t8atEEf/2Vs/6tj0rKVLOKjPwirP1lLfEy6hLtMd4LsoTgnUxgL1AR6t7d/F48e32a/LrLjVlt219/bx7TS6hjDqpkWI51FsXOUqUnc2UtatZydU2UdYepJqy8BmZj+EvMRDRvRfmfJuE6x8eZEDX+/Xh49feHj1SCeXISfkw+VInXS1apbxQnXHlgaIgQw/YrfbLcnAoLXhmbBjrI7nkULNLhPkLJNrBjWj5vv0VQtDg3edkWvRwv1e/X0JZ1zXk8PsxXeeXSVolo7SScl/XMZx1lDkhHsmJb4wx5E49TXl48EQ7tm4+3T5a4bdbCJtt3fb1Pt3UoKz77HAX3jm0xpYtojvjKtt7PbyI+YVMLaPMOgPbHgxs+Ez+zanONNc8YjbLBnMZh+4DDD6efvv2Rfz9cP14g27+qmP2m5sd4uVVyi6laUhFJuv9sq267w1cSTlz26wy98MVT6KpYYfrKSOsoz0Rbu/C5hnlfr3+4Q18uXl4/PD3d9pjfb76/PP2yucKZRHMpTYl2rXalHV9mRX7kHKUB6vrWHQrZYvoNhIffpzt1WlCIRQhXUb5y+nV/raMAoel+bEXr/XLWyi7jk5n+oUZT7RlNFd5tliInKxb6vfSjUQU2x9FhvJBYf5btM8TD4oy6ij/SDt1bTlIw+lCJyKopYo+RtmWBxueqlQ6yaI5/DKPrravrq8vINv+lJ6Au1cftqY88XX8plqbfSn30qqDoFwMbKfaFnmJsr2h8qk1yoUiL1ECvb+9ff/+4eKjiJwfblSTU4eyjiyojnr3pTzgLLVKUqy5P5kyGhq6Bnr4p93bHx5vrz+8iQL3zcPFxeOXlMoeY4syyrbqT2K6qdmT8hlJKbOVKuVUewxeqi9bqncPVzztrtUzdbkPO9uoPLMmH29PP6cVgzuB+fb6Xn7fP15G8IrewhiNGpQ7urJTTP1yQ77LfSW2isENvil86KjchNIDF43av16/zTjYAvPF498Bei3KaOTxIud9KWM9gosWZ3T1dsvPEMttJvyq30KSnquOX3B1DeX3Uvzx9Cof/IfXohF8//6uLuWYFUsM+1JuO2rmambY2UTZNJQtb6KM5rln5w5Zmvt8el+ccPfwo9C7r0E9yiIs1XZVh7KdtnFDzFc6nDfasorktlDWI0pFRH/Ap1dHOcipG7x7B5jf//t/7J/7gdrOkyhn3peslM66eqNrKO9gy1kpyjjguxtOrj9nP76mbXoorfnHHcYWVVFGS/IEyie6C6804Hgr5R1sWexcbeSAjvnmlyw6b59+Sb+9ebcb5XLuB5JRVV3KoUqVy8HCs9hykHVNDQ/lmOOfcr7v/stHVfh88/AEytk47xqUsQ4CyOqzY89CGfVpWmkhxqEo36tuvnhi35xGdz99uLqXeRVY8+79fiuUR8SoSzkk2pRLN/SzeAw013WlQ1F2f1GHdHN6e/UGuYO7i0+JCQnM2ykb1ZRPKMuFzPtQjrOcpjw85XlseXrwR7Ojn/SO3pxKG77/pE7g/t0OrZ9+nLcYDszNwpszdqecBRgVD9s8E2WVNLFDUb6/yr7f/SSMJ/gps6D77VV8XO2XRTCXmfImysYK5ZauBxkV7y56Ho/R9VSv4qF6/77kjsh9Pwl67m+5k9v+XImxxpbREu9ky8UHSt25zs0ZrXre8lliDK4HSR4okot/zR1t8P7m+vTrt7tsSp0qfqooM8pNlHmesmVkHpNVjWarQTkuLagbP4McaCxz+9f8a7tP30bB/W+5JKVWfTlV7nnL9ZRz41xP7L6vz99gTlX2W8NjJC/pz2nmGarPjB/oLQP2Re5HJK04zl3gJ9iyHE+Mt1Lm3TiO25E9G1OP02y4RfWQ+Rq2HHimYWemdNJ11LCyilez/U76crrxLcQ1q0VSLtUd85taP8w5J4QXq3jUqx5iVYcyx5wY00gmuNGUJi/swViw9g9ULLI/f/7PTfOfQhnNnB36/SpFnTXj2Gp4jIDDAGfGHcd0iEexHmBLyaFMeZueRPnEy1LlDZSx/Jr1LYMbWdfZUcuWDfkUPmyXyk/pqYS8Y3mRw5Mooy7b6pdXJayO4eHaO7kOZVKxG4MKR3Usr0Z8ImUdzO1OmTHqz9bbWB2PUUUZc3pE7xd4GmU9sraUxq2jjKnf2jTmNaNMdo8xqmyZsKP5fw/sFi/DuTHMSq9SRXDiVD5oTkuUk/9TQEZX2DDlnjkebfaVHYh0h/LuKO0u9JJq63AlKxkSJh/1GSa+nwlvwZzWsfhk0HbK2AMRj5xX2KBLRMsOcdrlyu1p+6ZpZsOPKSec9FuDrUO3xyLk4xxe2VyOwkIfNghxoVmMta0l97ho+gwZbGBq0u4xPYwtKP/8g5SmLFSkHGhVrR/0QJNJb8V04iiZrtQOTnYyrshOFNphafhVOwzV3FWIJ2GHcbAFIdoJj+29cv/150R/SSj/978J/c/333//vy98XDXUlhe8d2yEGzVq1KhRo0aNGjVq1KhRo0aNGjVq1KhRo0aNGjVq1KhRo6fr/wB9bmABhoiFLAAAAABJRU5ErkJggg=="/>
          <p:cNvSpPr>
            <a:spLocks noChangeAspect="1" noChangeArrowheads="1"/>
          </p:cNvSpPr>
          <p:nvPr/>
        </p:nvSpPr>
        <p:spPr bwMode="auto">
          <a:xfrm>
            <a:off x="155574" y="152399"/>
            <a:ext cx="4441825" cy="414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2" descr="City of Norwich School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City of Norwich School - Wikiped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/>
          <a:srcRect l="16745" t="32161" r="16709" b="14924"/>
          <a:stretch/>
        </p:blipFill>
        <p:spPr>
          <a:xfrm>
            <a:off x="612775" y="1825625"/>
            <a:ext cx="9275943" cy="455813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838200" y="618521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https://helpyouchoose.org/index.cfm?fuseaction=easysearch.town&amp;category=2</a:t>
            </a:r>
          </a:p>
        </p:txBody>
      </p:sp>
    </p:spTree>
    <p:extLst>
      <p:ext uri="{BB962C8B-B14F-4D97-AF65-F5344CB8AC3E}">
        <p14:creationId xmlns:p14="http://schemas.microsoft.com/office/powerpoint/2010/main" val="323678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D24B6-BECF-4BE6-9971-53768392C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087" y="131316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How </a:t>
            </a:r>
            <a:r>
              <a:rPr lang="en-GB" dirty="0" smtClean="0"/>
              <a:t>Do </a:t>
            </a:r>
            <a:r>
              <a:rPr lang="en-GB" dirty="0"/>
              <a:t>I </a:t>
            </a:r>
            <a:r>
              <a:rPr lang="en-GB" dirty="0" smtClean="0"/>
              <a:t>Apply </a:t>
            </a:r>
            <a:r>
              <a:rPr lang="en-GB" dirty="0"/>
              <a:t>F</a:t>
            </a:r>
            <a:r>
              <a:rPr lang="en-GB" dirty="0" smtClean="0"/>
              <a:t>or </a:t>
            </a:r>
            <a:r>
              <a:rPr lang="en-GB" dirty="0"/>
              <a:t>M</a:t>
            </a:r>
            <a:r>
              <a:rPr lang="en-GB" dirty="0" smtClean="0"/>
              <a:t>y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Post </a:t>
            </a:r>
            <a:r>
              <a:rPr lang="en-GB" dirty="0"/>
              <a:t>16 </a:t>
            </a:r>
            <a:r>
              <a:rPr lang="en-GB" dirty="0" smtClean="0"/>
              <a:t>Course/s</a:t>
            </a:r>
            <a:endParaRPr lang="ru-RU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382605" y="1838477"/>
            <a:ext cx="3601144" cy="3254223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b="1" dirty="0" err="1">
                <a:solidFill>
                  <a:schemeClr val="bg2">
                    <a:lumMod val="50000"/>
                  </a:schemeClr>
                </a:solidFill>
              </a:rPr>
              <a:t>Helpyouchoose</a:t>
            </a:r>
            <a:r>
              <a:rPr lang="en-GB" dirty="0"/>
              <a:t> website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Sixth Form/ College own </a:t>
            </a:r>
            <a:r>
              <a:rPr lang="en-GB" dirty="0" smtClean="0"/>
              <a:t>website.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GB" dirty="0" smtClean="0"/>
              <a:t>NDHS must apply by </a:t>
            </a:r>
            <a:r>
              <a:rPr lang="en-GB" dirty="0"/>
              <a:t>school website: https://www.ndhs.org.uk/sixth-form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Apply to up to 3 courses (including back up plan</a:t>
            </a:r>
            <a:r>
              <a:rPr lang="en-GB" dirty="0">
                <a:latin typeface="+mj-lt"/>
              </a:rPr>
              <a:t>)</a:t>
            </a:r>
          </a:p>
          <a:p>
            <a:endParaRPr lang="en-GB" dirty="0"/>
          </a:p>
        </p:txBody>
      </p:sp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1936B82A-0768-46B5-A28C-CCC5B8A03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333" y="2287542"/>
            <a:ext cx="7658100" cy="422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6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15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d</a:t>
            </a:r>
            <a:r>
              <a:rPr lang="en-GB" dirty="0" smtClean="0"/>
              <a:t>ecide </a:t>
            </a:r>
            <a:r>
              <a:rPr lang="en-GB" dirty="0"/>
              <a:t>w</a:t>
            </a:r>
            <a:r>
              <a:rPr lang="en-GB" dirty="0" smtClean="0"/>
              <a:t>here </a:t>
            </a:r>
            <a:r>
              <a:rPr lang="en-GB" dirty="0"/>
              <a:t>&amp; w</a:t>
            </a:r>
            <a:r>
              <a:rPr lang="en-GB" dirty="0" smtClean="0"/>
              <a:t>hat </a:t>
            </a:r>
            <a:r>
              <a:rPr lang="en-GB" dirty="0"/>
              <a:t>to study</a:t>
            </a:r>
          </a:p>
        </p:txBody>
      </p:sp>
      <p:sp>
        <p:nvSpPr>
          <p:cNvPr id="5" name="Rectangle 4"/>
          <p:cNvSpPr/>
          <p:nvPr/>
        </p:nvSpPr>
        <p:spPr>
          <a:xfrm>
            <a:off x="587829" y="1960214"/>
            <a:ext cx="1021652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Consider what subjects you enjoy and what you are good at.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What are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your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predicted and aspiration grades? How far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are your current grades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away from course entry requirements?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Does the institution have a blocking scheme? If so, do the subjects fit in with my interests?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Do I want to go to university in the future? If so what subjects might be useful for my future degree ideas?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Do I want to study in a different environment? Less travelling?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What type of jobs are there available? What industries are growing? Looking at labour market information (LMI) is important.</a:t>
            </a:r>
          </a:p>
        </p:txBody>
      </p:sp>
    </p:spTree>
    <p:extLst>
      <p:ext uri="{BB962C8B-B14F-4D97-AF65-F5344CB8AC3E}">
        <p14:creationId xmlns:p14="http://schemas.microsoft.com/office/powerpoint/2010/main" val="425907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Chart Placeholder 20" descr="Pie chart">
            <a:extLst>
              <a:ext uri="{FF2B5EF4-FFF2-40B4-BE49-F238E27FC236}">
                <a16:creationId xmlns:a16="http://schemas.microsoft.com/office/drawing/2014/main" id="{093B88E5-E854-483F-A761-6A39AF1AE58A}"/>
              </a:ext>
            </a:extLst>
          </p:cNvPr>
          <p:cNvGraphicFramePr>
            <a:graphicFrameLocks noGrp="1"/>
          </p:cNvGraphicFramePr>
          <p:nvPr>
            <p:ph type="chart" sz="quarter" idx="32"/>
            <p:extLst>
              <p:ext uri="{D42A27DB-BD31-4B8C-83A1-F6EECF244321}">
                <p14:modId xmlns:p14="http://schemas.microsoft.com/office/powerpoint/2010/main" val="2005857913"/>
              </p:ext>
            </p:extLst>
          </p:nvPr>
        </p:nvGraphicFramePr>
        <p:xfrm>
          <a:off x="1422399" y="846668"/>
          <a:ext cx="3885865" cy="4835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4991AEBC-6D9D-4D30-BB4C-43FE13703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Support Available </a:t>
            </a:r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BFDBF9-B20C-4919-9CE3-90C6CDC85B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22916" y="2151244"/>
            <a:ext cx="6294914" cy="1188855"/>
          </a:xfrm>
        </p:spPr>
        <p:txBody>
          <a:bodyPr/>
          <a:lstStyle/>
          <a:p>
            <a:endParaRPr lang="en-GB" sz="15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Speak to subject teachers – Suitability to a particular subject/course.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Attend open events 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Research interested degrees via 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  <a:hlinkClick r:id="rId3"/>
              </a:rPr>
              <a:t>www.ucas.com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– Look at what the entry requirements are? For certain degrees you will need to study specific A-levels/BTECs.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Request 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a careers guidance appointment with </a:t>
            </a:r>
            <a:r>
              <a:rPr lang="en-GB" sz="2000" i="1" dirty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Siobhan </a:t>
            </a:r>
            <a:r>
              <a:rPr lang="en-GB" sz="2000" i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Whiddett </a:t>
            </a:r>
          </a:p>
          <a:p>
            <a:pPr lvl="1"/>
            <a:r>
              <a:rPr lang="en-GB" sz="20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By 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e-mailing: 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  <a:hlinkClick r:id="rId4"/>
              </a:rPr>
              <a:t>swhiddett1@ndhs.org.uk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, </a:t>
            </a:r>
          </a:p>
          <a:p>
            <a:pPr lvl="1"/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Complete form on school </a:t>
            </a:r>
            <a:r>
              <a:rPr lang="en-GB" sz="20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website or</a:t>
            </a:r>
            <a:endParaRPr lang="en-GB" sz="2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lvl="1"/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v</a:t>
            </a:r>
            <a:r>
              <a:rPr lang="en-GB" sz="20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ia </a:t>
            </a:r>
            <a:r>
              <a:rPr lang="en-GB" sz="20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your form tutor or Head of Year</a:t>
            </a:r>
          </a:p>
          <a:p>
            <a:endParaRPr lang="ru-R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DAECDC-7310-4573-BE1D-3F708C83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16</a:t>
            </a:fld>
            <a:endParaRPr lang="ru-RU" dirty="0"/>
          </a:p>
        </p:txBody>
      </p:sp>
      <p:pic>
        <p:nvPicPr>
          <p:cNvPr id="26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57" y="5927482"/>
            <a:ext cx="1456302" cy="86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1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17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points</a:t>
            </a:r>
            <a:endParaRPr lang="en-GB" dirty="0"/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654447" y="1791977"/>
            <a:ext cx="10699353" cy="43899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Attend open days – at least two.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Apply to up to 3 institutions including a back up plan (Plan B), by end of November 2022.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Some institutions have early cut off dates, so important to check  individual institution closing dates for applications.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Apply via </a:t>
            </a:r>
            <a:r>
              <a:rPr lang="en-GB" sz="2400" dirty="0" smtClean="0">
                <a:solidFill>
                  <a:srgbClr val="0070C0"/>
                </a:solidFill>
                <a:hlinkClick r:id="rId2"/>
              </a:rPr>
              <a:t>www.helpyouchoose.org</a:t>
            </a:r>
            <a:r>
              <a:rPr lang="en-GB" sz="2400" dirty="0" smtClean="0">
                <a:solidFill>
                  <a:srgbClr val="0070C0"/>
                </a:solidFill>
              </a:rPr>
              <a:t> </a:t>
            </a:r>
            <a:r>
              <a:rPr lang="en-GB" sz="2400" dirty="0" smtClean="0"/>
              <a:t> or education institution website.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If wanting to progress on to an apprenticeship you must have a back up of a full-time course application, as no guarantee of securing an employer.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School website – Careers section has lots of useful information regularly updated.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 smtClean="0"/>
              <a:t>Book a careers guidance appointment if unsure of next step.</a:t>
            </a:r>
          </a:p>
          <a:p>
            <a:endParaRPr lang="en-GB" dirty="0"/>
          </a:p>
        </p:txBody>
      </p:sp>
      <p:pic>
        <p:nvPicPr>
          <p:cNvPr id="12290" name="Picture 2" descr="3,706 Key Point Illustrations &amp; Clip Art - i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3" t="17354" r="30406" b="15974"/>
          <a:stretch/>
        </p:blipFill>
        <p:spPr bwMode="auto">
          <a:xfrm>
            <a:off x="8909004" y="160609"/>
            <a:ext cx="1045029" cy="173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82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2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Schedule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CE67509-4744-49B7-B138-B9FA29CCAB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8780392"/>
              </p:ext>
            </p:extLst>
          </p:nvPr>
        </p:nvGraphicFramePr>
        <p:xfrm>
          <a:off x="506186" y="2208156"/>
          <a:ext cx="9960428" cy="3898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0214">
                  <a:extLst>
                    <a:ext uri="{9D8B030D-6E8A-4147-A177-3AD203B41FA5}">
                      <a16:colId xmlns:a16="http://schemas.microsoft.com/office/drawing/2014/main" val="2121894832"/>
                    </a:ext>
                  </a:extLst>
                </a:gridCol>
                <a:gridCol w="4980214">
                  <a:extLst>
                    <a:ext uri="{9D8B030D-6E8A-4147-A177-3AD203B41FA5}">
                      <a16:colId xmlns:a16="http://schemas.microsoft.com/office/drawing/2014/main" val="3822483534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j-lt"/>
                        </a:rPr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+mj-lt"/>
                        </a:rPr>
                        <a:t>Event </a:t>
                      </a:r>
                      <a:endParaRPr lang="en-GB" sz="2000" b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8609294"/>
                  </a:ext>
                </a:extLst>
              </a:tr>
              <a:tr h="756918">
                <a:tc>
                  <a:txBody>
                    <a:bodyPr/>
                    <a:lstStyle/>
                    <a:p>
                      <a:r>
                        <a:rPr lang="en-GB" sz="2000" b="0" dirty="0" smtClean="0">
                          <a:latin typeface="+mj-lt"/>
                        </a:rPr>
                        <a:t>Spring term 2022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i="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PSHEE </a:t>
                      </a:r>
                      <a:r>
                        <a:rPr lang="en-GB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lessons – Employability</a:t>
                      </a:r>
                      <a:r>
                        <a:rPr lang="en-GB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skills and career pathways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543298"/>
                  </a:ext>
                </a:extLst>
              </a:tr>
              <a:tr h="756918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Sept </a:t>
                      </a:r>
                      <a:r>
                        <a:rPr lang="en-GB" sz="2000" b="0" dirty="0" smtClean="0">
                          <a:latin typeface="+mj-lt"/>
                        </a:rPr>
                        <a:t>2022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Assembly - Reminder of post 16 options &amp; how to apply for next steps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307851"/>
                  </a:ext>
                </a:extLst>
              </a:tr>
              <a:tr h="438532">
                <a:tc>
                  <a:txBody>
                    <a:bodyPr/>
                    <a:lstStyle/>
                    <a:p>
                      <a:r>
                        <a:rPr lang="en-GB" sz="2000" b="0" dirty="0" smtClean="0">
                          <a:latin typeface="+mj-lt"/>
                        </a:rPr>
                        <a:t>Sept/Oct 2022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dirty="0" smtClean="0">
                          <a:latin typeface="+mj-lt"/>
                        </a:rPr>
                        <a:t>Assembly on apprenticeships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952607"/>
                  </a:ext>
                </a:extLst>
              </a:tr>
              <a:tr h="756918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Sept – Nov </a:t>
                      </a:r>
                      <a:r>
                        <a:rPr lang="en-GB" sz="2000" b="0" dirty="0" smtClean="0">
                          <a:latin typeface="+mj-lt"/>
                        </a:rPr>
                        <a:t>2022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Attend at least two college/6</a:t>
                      </a:r>
                      <a:r>
                        <a:rPr lang="en-GB" sz="2000" b="0" baseline="30000" dirty="0">
                          <a:latin typeface="+mj-lt"/>
                        </a:rPr>
                        <a:t>th</a:t>
                      </a:r>
                      <a:r>
                        <a:rPr lang="en-GB" sz="2000" b="0" dirty="0">
                          <a:latin typeface="+mj-lt"/>
                        </a:rPr>
                        <a:t> form open events.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747751"/>
                  </a:ext>
                </a:extLst>
              </a:tr>
              <a:tr h="756918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By end Nov </a:t>
                      </a:r>
                      <a:r>
                        <a:rPr lang="en-GB" sz="2000" b="0" dirty="0" smtClean="0">
                          <a:latin typeface="+mj-lt"/>
                        </a:rPr>
                        <a:t>2022</a:t>
                      </a:r>
                      <a:endParaRPr lang="en-GB" sz="20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j-lt"/>
                        </a:rPr>
                        <a:t>To apply for 6</a:t>
                      </a:r>
                      <a:r>
                        <a:rPr lang="en-GB" sz="2000" b="0" baseline="30000" dirty="0">
                          <a:latin typeface="+mj-lt"/>
                        </a:rPr>
                        <a:t>th</a:t>
                      </a:r>
                      <a:r>
                        <a:rPr lang="en-GB" sz="2000" b="0" dirty="0">
                          <a:latin typeface="+mj-lt"/>
                        </a:rPr>
                        <a:t> form/college. Must include a plan A and a plan 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8230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33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/>
          <a:srcRect l="5380" t="14207" r="32511" b="13650"/>
          <a:stretch/>
        </p:blipFill>
        <p:spPr>
          <a:xfrm>
            <a:off x="2697223" y="415231"/>
            <a:ext cx="5698671" cy="52957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DD1C66-8B88-4FDA-AFA7-4549E3100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9873208">
            <a:off x="4779116" y="449439"/>
            <a:ext cx="10515600" cy="782638"/>
          </a:xfrm>
        </p:spPr>
        <p:txBody>
          <a:bodyPr/>
          <a:lstStyle/>
          <a:p>
            <a:r>
              <a:rPr lang="en-GB" dirty="0" smtClean="0"/>
              <a:t>CAREERS BLOG </a:t>
            </a:r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BA5B48-F9FF-45FC-A3F7-5CEF9A0129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smtClean="0"/>
              <a:t>Check out the new NDHS careers blog!</a:t>
            </a:r>
          </a:p>
          <a:p>
            <a:r>
              <a:rPr lang="en-GB" dirty="0" smtClean="0"/>
              <a:t>You can find it under the careers page or your year group home page.</a:t>
            </a:r>
            <a:endParaRPr lang="ru-R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DE29B3-D5FF-478A-848A-934E75A49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19</a:t>
            </a:fld>
            <a:endParaRPr lang="ru-RU" dirty="0"/>
          </a:p>
        </p:txBody>
      </p:sp>
      <p:pic>
        <p:nvPicPr>
          <p:cNvPr id="9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94" y="3327974"/>
            <a:ext cx="3495072" cy="208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 rot="20005604">
            <a:off x="8941250" y="902875"/>
            <a:ext cx="3467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https://www.ndhs.org.uk/careers</a:t>
            </a:r>
          </a:p>
        </p:txBody>
      </p:sp>
    </p:spTree>
    <p:extLst>
      <p:ext uri="{BB962C8B-B14F-4D97-AF65-F5344CB8AC3E}">
        <p14:creationId xmlns:p14="http://schemas.microsoft.com/office/powerpoint/2010/main" val="193536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20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00492" cy="945498"/>
          </a:xfrm>
        </p:spPr>
        <p:txBody>
          <a:bodyPr/>
          <a:lstStyle/>
          <a:p>
            <a:pPr algn="ctr"/>
            <a:r>
              <a:rPr lang="en-GB" dirty="0" smtClean="0"/>
              <a:t>Useful websites for further research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187354" cy="45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6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21</a:t>
            </a:fld>
            <a:endParaRPr lang="ru-RU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</a:t>
            </a:r>
            <a:r>
              <a:rPr lang="en-GB" dirty="0" smtClean="0"/>
              <a:t>words</a:t>
            </a:r>
            <a:endParaRPr lang="en-GB" dirty="0"/>
          </a:p>
        </p:txBody>
      </p:sp>
      <p:sp>
        <p:nvSpPr>
          <p:cNvPr id="6" name="Text Placeholder 6"/>
          <p:cNvSpPr txBox="1">
            <a:spLocks/>
          </p:cNvSpPr>
          <p:nvPr/>
        </p:nvSpPr>
        <p:spPr>
          <a:xfrm>
            <a:off x="413606" y="2799443"/>
            <a:ext cx="5121780" cy="3807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 smtClean="0"/>
              <a:t>Do your research – Important to make an informed decision.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 smtClean="0"/>
              <a:t>Journey are not always straight maybe bumpy, bendy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</a:rPr>
              <a:t>ride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 smtClean="0"/>
          </a:p>
          <a:p>
            <a:pPr algn="ctr"/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7" name="Picture 2" descr="30+ Free Keep Calm &amp; Calm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540" y="139671"/>
            <a:ext cx="2401692" cy="25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535386" y="278583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Your teachers, parents, careers advisor will be able to help you make your decision on where you should apply</a:t>
            </a:r>
          </a:p>
        </p:txBody>
      </p:sp>
      <p:sp>
        <p:nvSpPr>
          <p:cNvPr id="9" name="Rectangle 8"/>
          <p:cNvSpPr/>
          <p:nvPr/>
        </p:nvSpPr>
        <p:spPr>
          <a:xfrm>
            <a:off x="5535386" y="4517130"/>
            <a:ext cx="6096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GB" sz="2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Important to have a plan A and Plan B</a:t>
            </a:r>
          </a:p>
        </p:txBody>
      </p:sp>
    </p:spTree>
    <p:extLst>
      <p:ext uri="{BB962C8B-B14F-4D97-AF65-F5344CB8AC3E}">
        <p14:creationId xmlns:p14="http://schemas.microsoft.com/office/powerpoint/2010/main" val="218454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006666"/>
      </a:accent1>
      <a:accent2>
        <a:srgbClr val="58B6C0"/>
      </a:accent2>
      <a:accent3>
        <a:srgbClr val="A9DB66"/>
      </a:accent3>
      <a:accent4>
        <a:srgbClr val="7A8C8E"/>
      </a:accent4>
      <a:accent5>
        <a:srgbClr val="84ACB6"/>
      </a:accent5>
      <a:accent6>
        <a:srgbClr val="006666"/>
      </a:accent6>
      <a:hlink>
        <a:srgbClr val="6B9F25"/>
      </a:hlink>
      <a:folHlink>
        <a:srgbClr val="9F6715"/>
      </a:folHlink>
    </a:clrScheme>
    <a:fontScheme name="Custom 7">
      <a:majorFont>
        <a:latin typeface="Century Gothic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2000">
              <a:schemeClr val="accent1"/>
            </a:gs>
            <a:gs pos="100000">
              <a:schemeClr val="accent3"/>
            </a:gs>
          </a:gsLst>
          <a:lin ang="0" scaled="1"/>
          <a:tileRect/>
        </a:gra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NBPL_Fun_MO - v6" id="{A0D08BF4-A6B2-4810-A990-861B25D0A27E}" vid="{9CA1A813-01EE-4EED-9E0D-BBBA258A4E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750F309C-DE10-4641-9043-BB7E781AC4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393BED-762D-4FA3-96CF-866F426A04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024DF7-0783-4549-86B7-A48B29FBA9C2}">
  <ds:schemaRefs>
    <ds:schemaRef ds:uri="6dc4bcd6-49db-4c07-9060-8acfc67cef9f"/>
    <ds:schemaRef ds:uri="http://schemas.microsoft.com/office/2006/documentManagement/types"/>
    <ds:schemaRef ds:uri="http://schemas.microsoft.com/office/infopath/2007/PartnerControls"/>
    <ds:schemaRef ds:uri="fb0879af-3eba-417a-a55a-ffe6dcd6ca77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Fun vacation presentation</Template>
  <TotalTime>0</TotalTime>
  <Words>1307</Words>
  <Application>Microsoft Office PowerPoint</Application>
  <PresentationFormat>Widescreen</PresentationFormat>
  <Paragraphs>175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</vt:lpstr>
      <vt:lpstr>Office Theme</vt:lpstr>
      <vt:lpstr>Information on your future after Year 11 </vt:lpstr>
      <vt:lpstr>Options after GCSE’s </vt:lpstr>
      <vt:lpstr>Many options available </vt:lpstr>
      <vt:lpstr>Do you know the differences in these qualifications? </vt:lpstr>
      <vt:lpstr>A-levels</vt:lpstr>
      <vt:lpstr>BTEC’s</vt:lpstr>
      <vt:lpstr>Apprenticeships</vt:lpstr>
      <vt:lpstr>Apprenticeships Cont.</vt:lpstr>
      <vt:lpstr>T-Levels</vt:lpstr>
      <vt:lpstr>Educational levels – Your journey</vt:lpstr>
      <vt:lpstr>The Golden Rules</vt:lpstr>
      <vt:lpstr>How will I decide where to progress on to after my GCSE’s?</vt:lpstr>
      <vt:lpstr>Where will I study?</vt:lpstr>
      <vt:lpstr>How Do I Apply For My  Post 16 Course/s</vt:lpstr>
      <vt:lpstr>How to decide where &amp; what to study</vt:lpstr>
      <vt:lpstr>Support Available </vt:lpstr>
      <vt:lpstr>Key points</vt:lpstr>
      <vt:lpstr>Schedule</vt:lpstr>
      <vt:lpstr>CAREERS BLOG </vt:lpstr>
      <vt:lpstr>Useful websites for further research</vt:lpstr>
      <vt:lpstr>Final words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2022-04-26T08:33:41Z</dcterms:created>
  <dcterms:modified xsi:type="dcterms:W3CDTF">2022-04-28T09:11:01Z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