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8" r:id="rId4"/>
    <p:sldId id="260" r:id="rId5"/>
    <p:sldId id="261" r:id="rId6"/>
    <p:sldId id="258" r:id="rId7"/>
    <p:sldId id="265" r:id="rId8"/>
    <p:sldId id="269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153" autoAdjust="0"/>
    <p:restoredTop sz="94660"/>
  </p:normalViewPr>
  <p:slideViewPr>
    <p:cSldViewPr snapToGrid="0">
      <p:cViewPr varScale="1">
        <p:scale>
          <a:sx n="87" d="100"/>
          <a:sy n="87" d="100"/>
        </p:scale>
        <p:origin x="81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1480D-E228-43F6-83FF-16F73510387E}" type="datetimeFigureOut">
              <a:rPr lang="en-GB" smtClean="0"/>
              <a:t>12/05/2022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E0040-6EEA-4D33-956D-F49B3AF0A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0913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1480D-E228-43F6-83FF-16F73510387E}" type="datetimeFigureOut">
              <a:rPr lang="en-GB" smtClean="0"/>
              <a:t>12/05/2022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E0040-6EEA-4D33-956D-F49B3AF0A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8547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1480D-E228-43F6-83FF-16F73510387E}" type="datetimeFigureOut">
              <a:rPr lang="en-GB" smtClean="0"/>
              <a:t>12/05/2022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E0040-6EEA-4D33-956D-F49B3AF0A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9890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1480D-E228-43F6-83FF-16F73510387E}" type="datetimeFigureOut">
              <a:rPr lang="en-GB" smtClean="0"/>
              <a:t>12/05/2022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E0040-6EEA-4D33-956D-F49B3AF0A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9767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1480D-E228-43F6-83FF-16F73510387E}" type="datetimeFigureOut">
              <a:rPr lang="en-GB" smtClean="0"/>
              <a:t>12/05/2022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E0040-6EEA-4D33-956D-F49B3AF0A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7049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1480D-E228-43F6-83FF-16F73510387E}" type="datetimeFigureOut">
              <a:rPr lang="en-GB" smtClean="0"/>
              <a:t>12/05/2022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E0040-6EEA-4D33-956D-F49B3AF0A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9582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1480D-E228-43F6-83FF-16F73510387E}" type="datetimeFigureOut">
              <a:rPr lang="en-GB" smtClean="0"/>
              <a:t>12/05/2022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E0040-6EEA-4D33-956D-F49B3AF0A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5247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1480D-E228-43F6-83FF-16F73510387E}" type="datetimeFigureOut">
              <a:rPr lang="en-GB" smtClean="0"/>
              <a:t>12/05/2022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E0040-6EEA-4D33-956D-F49B3AF0A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6877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1480D-E228-43F6-83FF-16F73510387E}" type="datetimeFigureOut">
              <a:rPr lang="en-GB" smtClean="0"/>
              <a:t>12/05/2022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E0040-6EEA-4D33-956D-F49B3AF0A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3948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1480D-E228-43F6-83FF-16F73510387E}" type="datetimeFigureOut">
              <a:rPr lang="en-GB" smtClean="0"/>
              <a:t>12/05/2022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E0040-6EEA-4D33-956D-F49B3AF0A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5626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1480D-E228-43F6-83FF-16F73510387E}" type="datetimeFigureOut">
              <a:rPr lang="en-GB" smtClean="0"/>
              <a:t>12/05/2022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E0040-6EEA-4D33-956D-F49B3AF0A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2959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1480D-E228-43F6-83FF-16F73510387E}" type="datetimeFigureOut">
              <a:rPr lang="en-GB" smtClean="0"/>
              <a:t>12/05/2022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9E0040-6EEA-4D33-956D-F49B3AF0A2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466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forms.gle/BQXpFcdhoRR861zW6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rholden@ndhs.org.uk" TargetMode="External"/><Relationship Id="rId2" Type="http://schemas.openxmlformats.org/officeDocument/2006/relationships/hyperlink" Target="mailto:kfreezer@ndhs.org.uk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work experienc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6965" y="4261473"/>
            <a:ext cx="5891959" cy="2216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508473" y="2827458"/>
            <a:ext cx="4648942" cy="120032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latin typeface="Century Gothic" panose="020B0502020202020204" pitchFamily="34" charset="0"/>
              </a:rPr>
              <a:t>Year 8</a:t>
            </a:r>
          </a:p>
          <a:p>
            <a:pPr algn="ctr"/>
            <a:r>
              <a:rPr lang="en-US" sz="3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latin typeface="Century Gothic" panose="020B0502020202020204" pitchFamily="34" charset="0"/>
              </a:rPr>
              <a:t>Work Shadowing</a:t>
            </a:r>
            <a:endParaRPr lang="en-US" sz="3600" b="1" cap="none" spc="0" dirty="0">
              <a:ln w="9525">
                <a:solidFill>
                  <a:schemeClr val="bg1"/>
                </a:solidFill>
                <a:prstDash val="solid"/>
              </a:ln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853" y="656429"/>
            <a:ext cx="3877392" cy="2310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5579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6628" y="1359634"/>
            <a:ext cx="8081319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 smtClean="0"/>
              <a:t>As part of our commitment to careers education </a:t>
            </a:r>
            <a:r>
              <a:rPr lang="en-US" sz="2200" b="1" dirty="0" smtClean="0">
                <a:solidFill>
                  <a:srgbClr val="0070C0"/>
                </a:solidFill>
              </a:rPr>
              <a:t>Wednesday, 6</a:t>
            </a:r>
            <a:r>
              <a:rPr lang="en-US" sz="2200" b="1" baseline="30000" dirty="0" smtClean="0">
                <a:solidFill>
                  <a:srgbClr val="0070C0"/>
                </a:solidFill>
              </a:rPr>
              <a:t>th</a:t>
            </a:r>
            <a:r>
              <a:rPr lang="en-US" sz="2200" b="1" dirty="0" smtClean="0">
                <a:solidFill>
                  <a:srgbClr val="0070C0"/>
                </a:solidFill>
              </a:rPr>
              <a:t> July, </a:t>
            </a:r>
            <a:r>
              <a:rPr lang="en-US" sz="2200" dirty="0" smtClean="0"/>
              <a:t>this year, is designated </a:t>
            </a:r>
            <a:r>
              <a:rPr lang="en-US" sz="2200" b="1" u="sng" dirty="0" smtClean="0">
                <a:solidFill>
                  <a:srgbClr val="0070C0"/>
                </a:solidFill>
              </a:rPr>
              <a:t>Year 8 Work Shadow Day</a:t>
            </a:r>
            <a:r>
              <a:rPr lang="en-US" sz="22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 smtClean="0"/>
              <a:t>Students </a:t>
            </a:r>
            <a:r>
              <a:rPr lang="en-GB" sz="2200" dirty="0" smtClean="0"/>
              <a:t>will not come to school on this day and </a:t>
            </a:r>
            <a:r>
              <a:rPr lang="en-GB" sz="2200" dirty="0" smtClean="0"/>
              <a:t>instead will </a:t>
            </a:r>
            <a:r>
              <a:rPr lang="en-GB" sz="2200" dirty="0" smtClean="0"/>
              <a:t>gain </a:t>
            </a:r>
            <a:r>
              <a:rPr lang="en-GB" sz="2200" dirty="0"/>
              <a:t>an experience of the </a:t>
            </a:r>
            <a:r>
              <a:rPr lang="en-GB" sz="2200" dirty="0" smtClean="0"/>
              <a:t>workplace, </a:t>
            </a:r>
            <a:r>
              <a:rPr lang="en-GB" sz="2200" dirty="0"/>
              <a:t>by shadowing an employee. </a:t>
            </a:r>
          </a:p>
          <a:p>
            <a:endParaRPr lang="en-GB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 smtClean="0"/>
              <a:t>They </a:t>
            </a:r>
            <a:r>
              <a:rPr lang="en-GB" sz="2200" dirty="0" smtClean="0"/>
              <a:t>can </a:t>
            </a:r>
            <a:r>
              <a:rPr lang="en-GB" sz="2200" dirty="0"/>
              <a:t>shadow family members in their workplace or can look to organise a one-day placement with an employer of </a:t>
            </a:r>
            <a:r>
              <a:rPr lang="en-GB" sz="2200" dirty="0" smtClean="0"/>
              <a:t>your </a:t>
            </a:r>
            <a:r>
              <a:rPr lang="en-GB" sz="2200" dirty="0"/>
              <a:t>choice. </a:t>
            </a:r>
            <a:endParaRPr lang="en-GB" sz="22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 smtClean="0"/>
              <a:t>They </a:t>
            </a:r>
            <a:r>
              <a:rPr lang="en-GB" sz="2200" dirty="0" smtClean="0"/>
              <a:t>will be completing a </a:t>
            </a:r>
            <a:r>
              <a:rPr lang="en-GB" sz="2200" dirty="0"/>
              <a:t>number of activities after this experience as part of </a:t>
            </a:r>
            <a:r>
              <a:rPr lang="en-GB" sz="2200" dirty="0" smtClean="0"/>
              <a:t>their </a:t>
            </a:r>
            <a:r>
              <a:rPr lang="en-GB" sz="2200" dirty="0"/>
              <a:t>Form Time </a:t>
            </a:r>
            <a:r>
              <a:rPr lang="en-GB" sz="2200" dirty="0" smtClean="0"/>
              <a:t>programme, </a:t>
            </a:r>
            <a:r>
              <a:rPr lang="en-GB" sz="2200" dirty="0"/>
              <a:t>in order to reflect upon </a:t>
            </a:r>
            <a:r>
              <a:rPr lang="en-GB" sz="2200" dirty="0" smtClean="0"/>
              <a:t>their </a:t>
            </a:r>
            <a:r>
              <a:rPr lang="en-GB" sz="2200" dirty="0"/>
              <a:t>placement and to think about </a:t>
            </a:r>
            <a:r>
              <a:rPr lang="en-GB" sz="2200" dirty="0" smtClean="0"/>
              <a:t>thei</a:t>
            </a:r>
            <a:r>
              <a:rPr lang="en-GB" sz="2200" dirty="0" smtClean="0"/>
              <a:t>r </a:t>
            </a:r>
            <a:r>
              <a:rPr lang="en-GB" sz="2200" dirty="0"/>
              <a:t>future pathways.</a:t>
            </a:r>
          </a:p>
          <a:p>
            <a:r>
              <a:rPr lang="en-GB" dirty="0"/>
              <a:t> 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6628" y="251638"/>
            <a:ext cx="78699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/>
              <a:t>Careers Education</a:t>
            </a:r>
            <a:endParaRPr lang="en-GB" sz="6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6554" y="5884609"/>
            <a:ext cx="1310734" cy="781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1178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22936" y="1727942"/>
            <a:ext cx="6921061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solidFill>
                  <a:srgbClr val="0070C0"/>
                </a:solidFill>
                <a:latin typeface="Lato-Heavy"/>
              </a:rPr>
              <a:t>Gatsby Benchmark 6</a:t>
            </a:r>
          </a:p>
          <a:p>
            <a:endParaRPr lang="en-US" sz="3600" dirty="0">
              <a:solidFill>
                <a:srgbClr val="0070C0"/>
              </a:solidFill>
              <a:latin typeface="Lato-Heavy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Lato-Black"/>
              </a:rPr>
              <a:t>Every student should have first-hand experiences of the</a:t>
            </a:r>
          </a:p>
          <a:p>
            <a:r>
              <a:rPr lang="en-US" sz="2000" dirty="0">
                <a:solidFill>
                  <a:srgbClr val="000000"/>
                </a:solidFill>
                <a:latin typeface="Lato-Black"/>
              </a:rPr>
              <a:t>workplace through work visits, work shadowing and/</a:t>
            </a:r>
          </a:p>
          <a:p>
            <a:r>
              <a:rPr lang="en-US" sz="2000" dirty="0">
                <a:solidFill>
                  <a:srgbClr val="000000"/>
                </a:solidFill>
                <a:latin typeface="Lato-Black"/>
              </a:rPr>
              <a:t>or work experience to help their exploration of career</a:t>
            </a:r>
          </a:p>
          <a:p>
            <a:r>
              <a:rPr lang="en-US" sz="2000" dirty="0">
                <a:solidFill>
                  <a:srgbClr val="000000"/>
                </a:solidFill>
                <a:latin typeface="Lato-Black"/>
              </a:rPr>
              <a:t>opportunities, and expand their </a:t>
            </a:r>
            <a:r>
              <a:rPr lang="en-US" sz="2000" dirty="0" smtClean="0">
                <a:solidFill>
                  <a:srgbClr val="000000"/>
                </a:solidFill>
                <a:latin typeface="Lato-Black"/>
              </a:rPr>
              <a:t>networks.</a:t>
            </a:r>
          </a:p>
          <a:p>
            <a:endParaRPr lang="en-US" sz="2000" dirty="0" smtClean="0">
              <a:solidFill>
                <a:srgbClr val="000000"/>
              </a:solidFill>
              <a:latin typeface="Lato-Black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0000"/>
                </a:solidFill>
                <a:latin typeface="Lato-Black"/>
              </a:rPr>
              <a:t>By </a:t>
            </a:r>
            <a:r>
              <a:rPr lang="en-US" sz="2000" dirty="0">
                <a:solidFill>
                  <a:srgbClr val="000000"/>
                </a:solidFill>
                <a:latin typeface="Lato-Black"/>
              </a:rPr>
              <a:t>the age of 16, every student should have had at</a:t>
            </a:r>
          </a:p>
          <a:p>
            <a:r>
              <a:rPr lang="en-US" sz="2000" dirty="0">
                <a:solidFill>
                  <a:srgbClr val="000000"/>
                </a:solidFill>
                <a:latin typeface="Lato-Black"/>
              </a:rPr>
              <a:t>least one experience of a workplace, additional to any</a:t>
            </a:r>
          </a:p>
          <a:p>
            <a:r>
              <a:rPr lang="en-US" sz="2000" dirty="0">
                <a:solidFill>
                  <a:srgbClr val="000000"/>
                </a:solidFill>
                <a:latin typeface="Lato-Black"/>
              </a:rPr>
              <a:t>part-time jobs they may have.</a:t>
            </a:r>
            <a:endParaRPr lang="en-GB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506627" y="251638"/>
            <a:ext cx="220504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/>
              <a:t>Why?</a:t>
            </a:r>
            <a:endParaRPr lang="en-GB" sz="6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8459" y="5815073"/>
            <a:ext cx="1310754" cy="78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3987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6500" y="3126413"/>
            <a:ext cx="4499706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Parents </a:t>
            </a:r>
            <a:r>
              <a:rPr lang="en-US" sz="2200" dirty="0" smtClean="0"/>
              <a:t>have been emailed a letter to explain the process. Please ensure that </a:t>
            </a:r>
            <a:r>
              <a:rPr lang="en-US" sz="2200" dirty="0" smtClean="0"/>
              <a:t>emails are checked to </a:t>
            </a:r>
            <a:r>
              <a:rPr lang="en-US" sz="2200" dirty="0" smtClean="0"/>
              <a:t>access this.</a:t>
            </a:r>
            <a:endParaRPr lang="en-GB" sz="2200" dirty="0"/>
          </a:p>
          <a:p>
            <a:r>
              <a:rPr lang="en-GB" dirty="0"/>
              <a:t> 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6656" y="590935"/>
            <a:ext cx="419100" cy="27622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6500" y="2133600"/>
            <a:ext cx="249943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L</a:t>
            </a:r>
            <a:r>
              <a:rPr lang="en-GB" sz="6600" dirty="0" smtClean="0"/>
              <a:t>etter</a:t>
            </a:r>
            <a:endParaRPr lang="en-GB" sz="6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054" y="334655"/>
            <a:ext cx="2269133" cy="13509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/>
          <a:srcRect l="11309" t="25536" r="75210" b="15714"/>
          <a:stretch/>
        </p:blipFill>
        <p:spPr>
          <a:xfrm rot="330428">
            <a:off x="4879790" y="1200522"/>
            <a:ext cx="3698193" cy="503636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</p:spTree>
    <p:extLst>
      <p:ext uri="{BB962C8B-B14F-4D97-AF65-F5344CB8AC3E}">
        <p14:creationId xmlns:p14="http://schemas.microsoft.com/office/powerpoint/2010/main" val="14907404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1954" y="1316532"/>
            <a:ext cx="526114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The letter takes you to a link for a google Parental Consent Form.</a:t>
            </a:r>
          </a:p>
          <a:p>
            <a:r>
              <a:rPr lang="en-GB" u="sng" dirty="0">
                <a:hlinkClick r:id="rId2"/>
              </a:rPr>
              <a:t>https://forms.gle/BQXpFcdhoRR861zW6</a:t>
            </a:r>
            <a:endParaRPr lang="en-US" sz="2200" dirty="0"/>
          </a:p>
          <a:p>
            <a:endParaRPr lang="en-US" sz="2200" dirty="0"/>
          </a:p>
          <a:p>
            <a:r>
              <a:rPr lang="en-US" sz="2200" dirty="0" smtClean="0"/>
              <a:t>This needs to be completed by </a:t>
            </a:r>
            <a:r>
              <a:rPr lang="en-US" sz="2200" dirty="0" smtClean="0"/>
              <a:t>a parent/</a:t>
            </a:r>
            <a:r>
              <a:rPr lang="en-US" sz="2200" dirty="0" err="1" smtClean="0"/>
              <a:t>carer</a:t>
            </a:r>
            <a:r>
              <a:rPr lang="en-US" sz="2200" dirty="0" smtClean="0"/>
              <a:t> </a:t>
            </a:r>
            <a:r>
              <a:rPr lang="en-US" sz="2200" dirty="0" smtClean="0"/>
              <a:t>so that </a:t>
            </a:r>
            <a:r>
              <a:rPr lang="en-US" sz="2200" dirty="0" smtClean="0"/>
              <a:t>students </a:t>
            </a:r>
            <a:r>
              <a:rPr lang="en-US" sz="2200" dirty="0" smtClean="0"/>
              <a:t>have permission to take part.</a:t>
            </a:r>
          </a:p>
          <a:p>
            <a:endParaRPr lang="en-US" sz="2200" dirty="0"/>
          </a:p>
          <a:p>
            <a:r>
              <a:rPr lang="en-US" sz="2200" dirty="0" smtClean="0"/>
              <a:t>Without this, </a:t>
            </a:r>
            <a:r>
              <a:rPr lang="en-US" sz="2200" dirty="0" smtClean="0"/>
              <a:t>students </a:t>
            </a:r>
            <a:r>
              <a:rPr lang="en-US" sz="2200" dirty="0" smtClean="0"/>
              <a:t>will not be able to complete the work shadow day and will have to come into the school </a:t>
            </a:r>
            <a:r>
              <a:rPr lang="en-GB" sz="2200" dirty="0" smtClean="0"/>
              <a:t>as normal.</a:t>
            </a:r>
          </a:p>
          <a:p>
            <a:r>
              <a:rPr lang="en-GB" dirty="0"/>
              <a:t> 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6656" y="590935"/>
            <a:ext cx="419100" cy="2762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1954" y="366440"/>
            <a:ext cx="345272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/>
              <a:t>Consent</a:t>
            </a:r>
            <a:endParaRPr lang="en-GB" sz="6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15789" t="11684" r="66667" b="13649"/>
          <a:stretch/>
        </p:blipFill>
        <p:spPr>
          <a:xfrm>
            <a:off x="5753100" y="1124290"/>
            <a:ext cx="3058316" cy="40675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3259" y="5754083"/>
            <a:ext cx="1310754" cy="78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3035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3632" y="1210961"/>
            <a:ext cx="6507843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They </a:t>
            </a:r>
            <a:r>
              <a:rPr lang="en-GB" sz="3200" dirty="0" smtClean="0"/>
              <a:t>have a few weeks to organise </a:t>
            </a:r>
            <a:r>
              <a:rPr lang="en-GB" sz="3200" dirty="0" smtClean="0"/>
              <a:t>this.</a:t>
            </a:r>
          </a:p>
          <a:p>
            <a:endParaRPr lang="en-GB" sz="3200" dirty="0"/>
          </a:p>
          <a:p>
            <a:r>
              <a:rPr lang="en-GB" sz="3200" dirty="0" smtClean="0"/>
              <a:t>A completed </a:t>
            </a:r>
            <a:r>
              <a:rPr lang="en-GB" sz="3200" b="1" dirty="0" smtClean="0"/>
              <a:t>Parental </a:t>
            </a:r>
            <a:r>
              <a:rPr lang="en-GB" sz="3200" b="1" dirty="0"/>
              <a:t>Consent Form</a:t>
            </a:r>
            <a:r>
              <a:rPr lang="en-GB" sz="3200" dirty="0"/>
              <a:t> </a:t>
            </a:r>
            <a:r>
              <a:rPr lang="en-GB" sz="3200" dirty="0" smtClean="0"/>
              <a:t>must be submitted by</a:t>
            </a:r>
          </a:p>
          <a:p>
            <a:endParaRPr lang="en-GB" sz="3200" dirty="0"/>
          </a:p>
          <a:p>
            <a:r>
              <a:rPr lang="en-GB" dirty="0"/>
              <a:t> </a:t>
            </a:r>
          </a:p>
        </p:txBody>
      </p:sp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1208">
            <a:off x="6800896" y="735667"/>
            <a:ext cx="1899725" cy="1899725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drawing pin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729" y="446431"/>
            <a:ext cx="1146794" cy="764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06011" y="5748971"/>
            <a:ext cx="1310754" cy="78035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98281" y="3992674"/>
            <a:ext cx="562949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rgbClr val="0070C0"/>
                </a:solidFill>
              </a:rPr>
              <a:t>Monday 13</a:t>
            </a:r>
            <a:r>
              <a:rPr lang="en-GB" sz="4400" b="1" baseline="30000" dirty="0">
                <a:solidFill>
                  <a:srgbClr val="0070C0"/>
                </a:solidFill>
              </a:rPr>
              <a:t>th</a:t>
            </a:r>
            <a:r>
              <a:rPr lang="en-GB" sz="4400" b="1" dirty="0">
                <a:solidFill>
                  <a:srgbClr val="0070C0"/>
                </a:solidFill>
              </a:rPr>
              <a:t> June 2022</a:t>
            </a:r>
          </a:p>
        </p:txBody>
      </p:sp>
    </p:spTree>
    <p:extLst>
      <p:ext uri="{BB962C8B-B14F-4D97-AF65-F5344CB8AC3E}">
        <p14:creationId xmlns:p14="http://schemas.microsoft.com/office/powerpoint/2010/main" val="10995777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43187" y="108589"/>
            <a:ext cx="7911672" cy="7509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70C0"/>
                </a:solidFill>
              </a:rPr>
              <a:t>Frequently Asked Questions</a:t>
            </a:r>
          </a:p>
          <a:p>
            <a:endParaRPr lang="en-GB" sz="2800" b="1" dirty="0">
              <a:solidFill>
                <a:srgbClr val="0070C0"/>
              </a:solidFill>
            </a:endParaRPr>
          </a:p>
          <a:p>
            <a:r>
              <a:rPr lang="en-GB" sz="2000" b="1" dirty="0" smtClean="0">
                <a:solidFill>
                  <a:srgbClr val="0070C0"/>
                </a:solidFill>
              </a:rPr>
              <a:t>We work </a:t>
            </a:r>
            <a:r>
              <a:rPr lang="en-GB" sz="2000" b="1" dirty="0" smtClean="0">
                <a:solidFill>
                  <a:srgbClr val="0070C0"/>
                </a:solidFill>
              </a:rPr>
              <a:t>in an environment that is not suitable for young people. What do </a:t>
            </a:r>
            <a:r>
              <a:rPr lang="en-GB" sz="2000" b="1" dirty="0" smtClean="0">
                <a:solidFill>
                  <a:srgbClr val="0070C0"/>
                </a:solidFill>
              </a:rPr>
              <a:t>we </a:t>
            </a:r>
            <a:r>
              <a:rPr lang="en-GB" sz="2000" b="1" dirty="0" smtClean="0">
                <a:solidFill>
                  <a:srgbClr val="0070C0"/>
                </a:solidFill>
              </a:rPr>
              <a:t>do?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 smtClean="0"/>
              <a:t>Students </a:t>
            </a:r>
            <a:r>
              <a:rPr lang="en-GB" sz="2000" b="1" dirty="0" smtClean="0"/>
              <a:t>can shadow another family member, or a family friend. Or </a:t>
            </a:r>
            <a:r>
              <a:rPr lang="en-GB" sz="2000" b="1" dirty="0" smtClean="0"/>
              <a:t>they </a:t>
            </a:r>
            <a:r>
              <a:rPr lang="en-GB" sz="2000" b="1" dirty="0" smtClean="0"/>
              <a:t>can find a one-day experience with an employer.</a:t>
            </a:r>
          </a:p>
          <a:p>
            <a:r>
              <a:rPr lang="en-GB" sz="2000" b="1" dirty="0" smtClean="0">
                <a:solidFill>
                  <a:srgbClr val="0070C0"/>
                </a:solidFill>
              </a:rPr>
              <a:t>We work </a:t>
            </a:r>
            <a:r>
              <a:rPr lang="en-GB" sz="2000" b="1" dirty="0" smtClean="0">
                <a:solidFill>
                  <a:srgbClr val="0070C0"/>
                </a:solidFill>
              </a:rPr>
              <a:t>from home. What do </a:t>
            </a:r>
            <a:r>
              <a:rPr lang="en-GB" sz="2000" b="1" dirty="0" smtClean="0">
                <a:solidFill>
                  <a:srgbClr val="0070C0"/>
                </a:solidFill>
              </a:rPr>
              <a:t>we</a:t>
            </a:r>
            <a:r>
              <a:rPr lang="en-GB" sz="2000" b="1" dirty="0" smtClean="0">
                <a:solidFill>
                  <a:srgbClr val="0070C0"/>
                </a:solidFill>
              </a:rPr>
              <a:t> </a:t>
            </a:r>
            <a:r>
              <a:rPr lang="en-GB" sz="2000" b="1" dirty="0" smtClean="0">
                <a:solidFill>
                  <a:srgbClr val="0070C0"/>
                </a:solidFill>
              </a:rPr>
              <a:t>do?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 smtClean="0"/>
              <a:t>This is still a valid work place experience and </a:t>
            </a:r>
            <a:r>
              <a:rPr lang="en-GB" sz="2000" b="1" dirty="0" smtClean="0"/>
              <a:t>students </a:t>
            </a:r>
            <a:r>
              <a:rPr lang="en-GB" sz="2000" b="1" dirty="0" smtClean="0"/>
              <a:t>can shadow </a:t>
            </a:r>
            <a:r>
              <a:rPr lang="en-GB" sz="2000" b="1" dirty="0" smtClean="0"/>
              <a:t>a parent/carer </a:t>
            </a:r>
            <a:r>
              <a:rPr lang="en-GB" sz="2000" b="1" dirty="0" smtClean="0"/>
              <a:t>in their home-office environment.</a:t>
            </a:r>
          </a:p>
          <a:p>
            <a:endParaRPr lang="en-GB" sz="2000" b="1" dirty="0"/>
          </a:p>
          <a:p>
            <a:r>
              <a:rPr lang="en-GB" sz="2000" b="1" dirty="0" smtClean="0">
                <a:solidFill>
                  <a:srgbClr val="0070C0"/>
                </a:solidFill>
              </a:rPr>
              <a:t>My child is </a:t>
            </a:r>
            <a:r>
              <a:rPr lang="en-GB" sz="2000" b="1" dirty="0" smtClean="0">
                <a:solidFill>
                  <a:srgbClr val="0070C0"/>
                </a:solidFill>
              </a:rPr>
              <a:t>not </a:t>
            </a:r>
            <a:r>
              <a:rPr lang="en-GB" sz="2000" b="1" dirty="0" smtClean="0">
                <a:solidFill>
                  <a:srgbClr val="0070C0"/>
                </a:solidFill>
              </a:rPr>
              <a:t>interested </a:t>
            </a:r>
            <a:r>
              <a:rPr lang="en-GB" sz="2000" b="1" dirty="0" smtClean="0">
                <a:solidFill>
                  <a:srgbClr val="0070C0"/>
                </a:solidFill>
              </a:rPr>
              <a:t>in pursuing the same career </a:t>
            </a:r>
            <a:r>
              <a:rPr lang="en-GB" sz="2000" b="1" dirty="0" smtClean="0">
                <a:solidFill>
                  <a:srgbClr val="0070C0"/>
                </a:solidFill>
              </a:rPr>
              <a:t>as us. </a:t>
            </a:r>
            <a:r>
              <a:rPr lang="en-GB" sz="2000" b="1" dirty="0" smtClean="0">
                <a:solidFill>
                  <a:srgbClr val="0070C0"/>
                </a:solidFill>
              </a:rPr>
              <a:t>What do </a:t>
            </a:r>
            <a:r>
              <a:rPr lang="en-GB" sz="2000" b="1" dirty="0" smtClean="0">
                <a:solidFill>
                  <a:srgbClr val="0070C0"/>
                </a:solidFill>
              </a:rPr>
              <a:t>we do</a:t>
            </a:r>
            <a:r>
              <a:rPr lang="en-GB" sz="2000" b="1" dirty="0" smtClean="0">
                <a:solidFill>
                  <a:srgbClr val="0070C0"/>
                </a:solidFill>
              </a:rPr>
              <a:t>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 smtClean="0"/>
              <a:t>Again, this is still a valid work shadow experience. It might help </a:t>
            </a:r>
            <a:r>
              <a:rPr lang="en-GB" sz="2000" b="1" dirty="0" smtClean="0"/>
              <a:t>students </a:t>
            </a:r>
            <a:r>
              <a:rPr lang="en-GB" sz="2000" b="1" dirty="0" smtClean="0"/>
              <a:t>to confirm </a:t>
            </a:r>
            <a:r>
              <a:rPr lang="en-GB" sz="2000" b="1" dirty="0" smtClean="0"/>
              <a:t>their</a:t>
            </a:r>
            <a:r>
              <a:rPr lang="en-GB" sz="2000" b="1" dirty="0" smtClean="0"/>
              <a:t> </a:t>
            </a:r>
            <a:r>
              <a:rPr lang="en-GB" sz="2000" b="1" dirty="0" smtClean="0"/>
              <a:t>future choices or </a:t>
            </a:r>
            <a:r>
              <a:rPr lang="en-GB" sz="2000" b="1" dirty="0" smtClean="0"/>
              <a:t>they </a:t>
            </a:r>
            <a:r>
              <a:rPr lang="en-GB" sz="2000" b="1" dirty="0" smtClean="0"/>
              <a:t>may recognise some transferable skills.</a:t>
            </a:r>
          </a:p>
          <a:p>
            <a:endParaRPr lang="en-GB" sz="2000" b="1" dirty="0">
              <a:solidFill>
                <a:srgbClr val="0070C0"/>
              </a:solidFill>
            </a:endParaRPr>
          </a:p>
          <a:p>
            <a:r>
              <a:rPr lang="en-GB" sz="2000" b="1" dirty="0" smtClean="0">
                <a:solidFill>
                  <a:srgbClr val="0070C0"/>
                </a:solidFill>
              </a:rPr>
              <a:t>What happens if we can’t organise a workplace day? </a:t>
            </a:r>
            <a:r>
              <a:rPr lang="en-GB" sz="2000" b="1" dirty="0" smtClean="0">
                <a:solidFill>
                  <a:srgbClr val="0070C0"/>
                </a:solidFill>
              </a:rPr>
              <a:t>Or, we do </a:t>
            </a:r>
            <a:r>
              <a:rPr lang="en-GB" sz="2000" b="1" dirty="0" smtClean="0">
                <a:solidFill>
                  <a:srgbClr val="0070C0"/>
                </a:solidFill>
              </a:rPr>
              <a:t>not give </a:t>
            </a:r>
            <a:r>
              <a:rPr lang="en-GB" sz="2000" b="1" dirty="0" smtClean="0">
                <a:solidFill>
                  <a:srgbClr val="0070C0"/>
                </a:solidFill>
              </a:rPr>
              <a:t>consent?</a:t>
            </a:r>
            <a:endParaRPr lang="en-GB" sz="2000" b="1" dirty="0" smtClean="0">
              <a:solidFill>
                <a:srgbClr val="0070C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 smtClean="0"/>
              <a:t>Students </a:t>
            </a:r>
            <a:r>
              <a:rPr lang="en-GB" sz="2000" b="1" dirty="0" smtClean="0"/>
              <a:t>should come into school. Normal lessons will not run so </a:t>
            </a:r>
            <a:r>
              <a:rPr lang="en-GB" sz="2000" b="1" dirty="0" smtClean="0"/>
              <a:t>they </a:t>
            </a:r>
            <a:r>
              <a:rPr lang="en-GB" sz="2000" b="1" dirty="0" smtClean="0"/>
              <a:t>will be supervised in a classroom to complete some work-related study.</a:t>
            </a:r>
            <a:endParaRPr lang="en-GB" sz="2000" b="1" dirty="0"/>
          </a:p>
          <a:p>
            <a:endParaRPr lang="en-GB" sz="2800" b="1" dirty="0">
              <a:solidFill>
                <a:srgbClr val="0070C0"/>
              </a:solidFill>
            </a:endParaRPr>
          </a:p>
          <a:p>
            <a:r>
              <a:rPr lang="en-GB" dirty="0"/>
              <a:t> 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8588" y="262825"/>
            <a:ext cx="1310734" cy="781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0645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13760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Contact:</a:t>
            </a:r>
          </a:p>
          <a:p>
            <a:r>
              <a:rPr lang="en-GB" dirty="0" smtClean="0"/>
              <a:t>Miss Freezer – Assistant </a:t>
            </a:r>
            <a:r>
              <a:rPr lang="en-GB" dirty="0" err="1" smtClean="0"/>
              <a:t>Headteacher</a:t>
            </a:r>
            <a:r>
              <a:rPr lang="en-GB" dirty="0" smtClean="0"/>
              <a:t>: </a:t>
            </a:r>
            <a:r>
              <a:rPr lang="en-GB" dirty="0" smtClean="0">
                <a:hlinkClick r:id="rId2"/>
              </a:rPr>
              <a:t>kfreezer@ndhs.org.uk</a:t>
            </a:r>
            <a:endParaRPr lang="en-GB" dirty="0" smtClean="0"/>
          </a:p>
          <a:p>
            <a:r>
              <a:rPr lang="en-GB" dirty="0" smtClean="0"/>
              <a:t>Mrs Holden – Careers Coordinator: </a:t>
            </a:r>
            <a:r>
              <a:rPr lang="en-GB" dirty="0" smtClean="0">
                <a:hlinkClick r:id="rId3"/>
              </a:rPr>
              <a:t>rholden@ndhs.org.uk</a:t>
            </a:r>
            <a:endParaRPr lang="en-GB" dirty="0" smtClean="0"/>
          </a:p>
          <a:p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2541" y="4833805"/>
            <a:ext cx="2778814" cy="165436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11111" y="551916"/>
            <a:ext cx="610423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rgbClr val="0070C0"/>
                </a:solidFill>
              </a:rPr>
              <a:t>Further Questions?</a:t>
            </a:r>
            <a:endParaRPr lang="en-GB" sz="4000" b="1" dirty="0">
              <a:solidFill>
                <a:srgbClr val="0070C0"/>
              </a:solidFill>
            </a:endParaRPr>
          </a:p>
          <a:p>
            <a:r>
              <a:rPr lang="en-GB" sz="28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261545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241</TotalTime>
  <Words>468</Words>
  <Application>Microsoft Office PowerPoint</Application>
  <PresentationFormat>On-screen Show (4:3)</PresentationFormat>
  <Paragraphs>58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Century Gothic</vt:lpstr>
      <vt:lpstr>Lato-Black</vt:lpstr>
      <vt:lpstr>Lato-Heavy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Cliffpark Ormiston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Kate Freezer</cp:lastModifiedBy>
  <cp:revision>29</cp:revision>
  <dcterms:created xsi:type="dcterms:W3CDTF">2019-01-16T16:35:55Z</dcterms:created>
  <dcterms:modified xsi:type="dcterms:W3CDTF">2022-05-12T07:42:48Z</dcterms:modified>
</cp:coreProperties>
</file>