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98" r:id="rId2"/>
    <p:sldId id="299" r:id="rId3"/>
    <p:sldId id="492" r:id="rId4"/>
    <p:sldId id="304" r:id="rId5"/>
    <p:sldId id="303" r:id="rId6"/>
    <p:sldId id="30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4F0D"/>
    <a:srgbClr val="16DD36"/>
    <a:srgbClr val="4BC7C8"/>
    <a:srgbClr val="EC44F2"/>
    <a:srgbClr val="FF33CC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34" autoAdjust="0"/>
    <p:restoredTop sz="75139" autoAdjust="0"/>
  </p:normalViewPr>
  <p:slideViewPr>
    <p:cSldViewPr snapToGrid="0">
      <p:cViewPr varScale="1">
        <p:scale>
          <a:sx n="68" d="100"/>
          <a:sy n="68" d="100"/>
        </p:scale>
        <p:origin x="1080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08074-1A82-4276-BC9C-9F1654D2C295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323D7-8D74-402A-B74C-D1093F83E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855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0C9BEC-E11D-4BAB-B95E-6E8FA7997FA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77684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6" name="Google Shape;1196;p1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97" name="Google Shape;1197;p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1419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825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88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651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587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604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7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95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830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6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238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046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800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D2357BF6-7D89-4079-8F91-FB58423D18EB}"/>
              </a:ext>
            </a:extLst>
          </p:cNvPr>
          <p:cNvSpPr txBox="1"/>
          <p:nvPr/>
        </p:nvSpPr>
        <p:spPr>
          <a:xfrm>
            <a:off x="1440191" y="3155576"/>
            <a:ext cx="8928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Open Sans" panose="020B0606030504020204"/>
              </a:rPr>
              <a:t>Introduction to </a:t>
            </a:r>
            <a:r>
              <a:rPr lang="en-GB" sz="4800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r>
              <a:rPr lang="en-GB" sz="4800" dirty="0">
                <a:solidFill>
                  <a:schemeClr val="bg1"/>
                </a:solidFill>
                <a:latin typeface="Open Sans" panose="020B0606030504020204"/>
              </a:rPr>
              <a:t>:</a:t>
            </a:r>
          </a:p>
          <a:p>
            <a:r>
              <a:rPr lang="en-GB" sz="4800" dirty="0">
                <a:solidFill>
                  <a:schemeClr val="bg1"/>
                </a:solidFill>
                <a:latin typeface="Open Sans" panose="020B0606030504020204"/>
              </a:rPr>
              <a:t>For Parents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B7D3CEB-9565-4609-8290-F89420D50ECF}"/>
              </a:ext>
            </a:extLst>
          </p:cNvPr>
          <p:cNvSpPr/>
          <p:nvPr/>
        </p:nvSpPr>
        <p:spPr>
          <a:xfrm>
            <a:off x="8478982" y="3313216"/>
            <a:ext cx="2081442" cy="17100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ABD55E-0B88-4A0D-A13F-548C165ECF6F}"/>
              </a:ext>
            </a:extLst>
          </p:cNvPr>
          <p:cNvSpPr txBox="1"/>
          <p:nvPr/>
        </p:nvSpPr>
        <p:spPr>
          <a:xfrm>
            <a:off x="8588188" y="3621741"/>
            <a:ext cx="19722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NDHS</a:t>
            </a:r>
          </a:p>
        </p:txBody>
      </p:sp>
    </p:spTree>
    <p:extLst>
      <p:ext uri="{BB962C8B-B14F-4D97-AF65-F5344CB8AC3E}">
        <p14:creationId xmlns:p14="http://schemas.microsoft.com/office/powerpoint/2010/main" val="1611386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What is </a:t>
            </a:r>
            <a:r>
              <a:rPr lang="en-GB" sz="3200" b="1" dirty="0" err="1">
                <a:solidFill>
                  <a:schemeClr val="bg1"/>
                </a:solidFill>
                <a:latin typeface="Open Sans" panose="020B0606030504020204"/>
              </a:rPr>
              <a:t>Unifrog</a:t>
            </a:r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484326-79ED-4576-9696-E307568EB5AD}"/>
              </a:ext>
            </a:extLst>
          </p:cNvPr>
          <p:cNvSpPr txBox="1"/>
          <p:nvPr/>
        </p:nvSpPr>
        <p:spPr>
          <a:xfrm>
            <a:off x="179293" y="1626931"/>
            <a:ext cx="11743765" cy="359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</a:t>
            </a:r>
            <a:r>
              <a:rPr lang="en-US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believe that destinations - where students end up after school - is even more important than their academic performance. They partner with schools to support students to progress into the best opportunity for them.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</a:t>
            </a:r>
            <a:r>
              <a:rPr lang="en-US" sz="2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do this by providing a one-stop-shop where students can explore their interests, then find and successfully apply for their best next-step after school.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207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0" name="Google Shape;1200;p150"/>
          <p:cNvSpPr txBox="1"/>
          <p:nvPr/>
        </p:nvSpPr>
        <p:spPr>
          <a:xfrm>
            <a:off x="4779479" y="504454"/>
            <a:ext cx="3457749" cy="40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590"/>
              <a:buFont typeface="Calibri"/>
              <a:buNone/>
            </a:pPr>
            <a:endParaRPr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9293C6A-ED04-4390-AE71-ED9D5E03A9D7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The Unifrog tools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B6906FE-0C53-4F5B-82F0-6970EBAB19E8}"/>
              </a:ext>
            </a:extLst>
          </p:cNvPr>
          <p:cNvSpPr txBox="1"/>
          <p:nvPr/>
        </p:nvSpPr>
        <p:spPr>
          <a:xfrm>
            <a:off x="351572" y="1565045"/>
            <a:ext cx="11488856" cy="966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>
                <a:latin typeface="Open Sans" panose="020B0606030504020204"/>
              </a:rPr>
              <a:t>Access all tools on Unifrog to learn what options are available, access good quality information, and search for opportunities to support your child.</a:t>
            </a: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2457F99-9AD5-4365-A96A-448DAA80E191}"/>
              </a:ext>
            </a:extLst>
          </p:cNvPr>
          <p:cNvGrpSpPr/>
          <p:nvPr/>
        </p:nvGrpSpPr>
        <p:grpSpPr>
          <a:xfrm>
            <a:off x="455020" y="2630475"/>
            <a:ext cx="11281959" cy="4090958"/>
            <a:chOff x="179294" y="1013673"/>
            <a:chExt cx="11891961" cy="4405654"/>
          </a:xfrm>
        </p:grpSpPr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A1D5A05D-91E8-4957-A87A-2C3BFCF23275}"/>
                </a:ext>
              </a:extLst>
            </p:cNvPr>
            <p:cNvGrpSpPr/>
            <p:nvPr/>
          </p:nvGrpSpPr>
          <p:grpSpPr>
            <a:xfrm>
              <a:off x="2574823" y="1013673"/>
              <a:ext cx="2299082" cy="1515530"/>
              <a:chOff x="2607132" y="1013674"/>
              <a:chExt cx="2299082" cy="1515530"/>
            </a:xfrm>
          </p:grpSpPr>
          <p:sp>
            <p:nvSpPr>
              <p:cNvPr id="86" name="TextBox 85">
                <a:extLst>
                  <a:ext uri="{FF2B5EF4-FFF2-40B4-BE49-F238E27FC236}">
                    <a16:creationId xmlns:a16="http://schemas.microsoft.com/office/drawing/2014/main" id="{91659EEA-7CD3-410A-8F56-1B1BA961B015}"/>
                  </a:ext>
                </a:extLst>
              </p:cNvPr>
              <p:cNvSpPr txBox="1"/>
              <p:nvPr/>
            </p:nvSpPr>
            <p:spPr>
              <a:xfrm>
                <a:off x="2858972" y="1013674"/>
                <a:ext cx="1799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Recording what you’ve done</a:t>
                </a:r>
              </a:p>
            </p:txBody>
          </p:sp>
          <p:sp>
            <p:nvSpPr>
              <p:cNvPr id="87" name="Google Shape;121;p16">
                <a:hlinkClick r:id="" action="ppaction://noaction"/>
                <a:extLst>
                  <a:ext uri="{FF2B5EF4-FFF2-40B4-BE49-F238E27FC236}">
                    <a16:creationId xmlns:a16="http://schemas.microsoft.com/office/drawing/2014/main" id="{44046B7A-D596-453C-8979-E8BE697E1948}"/>
                  </a:ext>
                </a:extLst>
              </p:cNvPr>
              <p:cNvSpPr txBox="1"/>
              <p:nvPr/>
            </p:nvSpPr>
            <p:spPr>
              <a:xfrm>
                <a:off x="2611181" y="1528330"/>
                <a:ext cx="2295033" cy="301598"/>
              </a:xfrm>
              <a:prstGeom prst="rect">
                <a:avLst/>
              </a:prstGeom>
              <a:solidFill>
                <a:srgbClr val="E660A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Activities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8" name="Google Shape;123;p16">
                <a:hlinkClick r:id="" action="ppaction://noaction"/>
                <a:extLst>
                  <a:ext uri="{FF2B5EF4-FFF2-40B4-BE49-F238E27FC236}">
                    <a16:creationId xmlns:a16="http://schemas.microsoft.com/office/drawing/2014/main" id="{59C6D4EE-D058-449D-9822-29755EBC8C34}"/>
                  </a:ext>
                </a:extLst>
              </p:cNvPr>
              <p:cNvSpPr txBox="1"/>
              <p:nvPr/>
            </p:nvSpPr>
            <p:spPr>
              <a:xfrm>
                <a:off x="2611181" y="1873919"/>
                <a:ext cx="2295033" cy="301598"/>
              </a:xfrm>
              <a:prstGeom prst="rect">
                <a:avLst/>
              </a:prstGeom>
              <a:solidFill>
                <a:srgbClr val="9B59B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Competencies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9" name="Google Shape;122;p16">
                <a:hlinkClick r:id="" action="ppaction://noaction"/>
                <a:extLst>
                  <a:ext uri="{FF2B5EF4-FFF2-40B4-BE49-F238E27FC236}">
                    <a16:creationId xmlns:a16="http://schemas.microsoft.com/office/drawing/2014/main" id="{C8BAFD60-584E-4018-9FF9-77B68A70C3FF}"/>
                  </a:ext>
                </a:extLst>
              </p:cNvPr>
              <p:cNvSpPr txBox="1"/>
              <p:nvPr/>
            </p:nvSpPr>
            <p:spPr>
              <a:xfrm>
                <a:off x="2607132" y="2227606"/>
                <a:ext cx="2295033" cy="301598"/>
              </a:xfrm>
              <a:prstGeom prst="rect">
                <a:avLst/>
              </a:prstGeom>
              <a:solidFill>
                <a:srgbClr val="5659D8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Interactions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6BDC4DA0-B4FA-4ACE-9FE3-7F1F784DCEC3}"/>
                </a:ext>
              </a:extLst>
            </p:cNvPr>
            <p:cNvGrpSpPr/>
            <p:nvPr/>
          </p:nvGrpSpPr>
          <p:grpSpPr>
            <a:xfrm>
              <a:off x="9775412" y="1147157"/>
              <a:ext cx="2295843" cy="1377844"/>
              <a:chOff x="9775412" y="1147157"/>
              <a:chExt cx="2295843" cy="1377844"/>
            </a:xfrm>
          </p:grpSpPr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AFADF19F-9AC6-417B-AD99-A8430A510B34}"/>
                  </a:ext>
                </a:extLst>
              </p:cNvPr>
              <p:cNvSpPr txBox="1"/>
              <p:nvPr/>
            </p:nvSpPr>
            <p:spPr>
              <a:xfrm>
                <a:off x="9925411" y="1147157"/>
                <a:ext cx="199665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Making applications</a:t>
                </a:r>
              </a:p>
            </p:txBody>
          </p:sp>
          <p:sp>
            <p:nvSpPr>
              <p:cNvPr id="83" name="Google Shape;168;p19">
                <a:hlinkClick r:id="" action="ppaction://noaction"/>
                <a:extLst>
                  <a:ext uri="{FF2B5EF4-FFF2-40B4-BE49-F238E27FC236}">
                    <a16:creationId xmlns:a16="http://schemas.microsoft.com/office/drawing/2014/main" id="{FC0079C8-64F2-464A-B2DD-78188BBA090B}"/>
                  </a:ext>
                </a:extLst>
              </p:cNvPr>
              <p:cNvSpPr txBox="1"/>
              <p:nvPr/>
            </p:nvSpPr>
            <p:spPr>
              <a:xfrm>
                <a:off x="9776222" y="1528330"/>
                <a:ext cx="2295033" cy="301598"/>
              </a:xfrm>
              <a:prstGeom prst="rect">
                <a:avLst/>
              </a:prstGeom>
              <a:solidFill>
                <a:srgbClr val="D04744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Post 18 Intentions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4" name="Google Shape;169;p19">
                <a:hlinkClick r:id="" action="ppaction://noaction"/>
                <a:extLst>
                  <a:ext uri="{FF2B5EF4-FFF2-40B4-BE49-F238E27FC236}">
                    <a16:creationId xmlns:a16="http://schemas.microsoft.com/office/drawing/2014/main" id="{267DF7FB-D765-4359-B4A5-32838174A40F}"/>
                  </a:ext>
                </a:extLst>
              </p:cNvPr>
              <p:cNvSpPr txBox="1"/>
              <p:nvPr/>
            </p:nvSpPr>
            <p:spPr>
              <a:xfrm>
                <a:off x="9775412" y="2223403"/>
                <a:ext cx="2295033" cy="301598"/>
              </a:xfrm>
              <a:prstGeom prst="rect">
                <a:avLst/>
              </a:prstGeom>
              <a:solidFill>
                <a:srgbClr val="E84C51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Applications list 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85" name="Google Shape;171;p19">
                <a:hlinkClick r:id="" action="ppaction://noaction"/>
                <a:extLst>
                  <a:ext uri="{FF2B5EF4-FFF2-40B4-BE49-F238E27FC236}">
                    <a16:creationId xmlns:a16="http://schemas.microsoft.com/office/drawing/2014/main" id="{588255EA-B04C-4134-B539-C9A00B568D58}"/>
                  </a:ext>
                </a:extLst>
              </p:cNvPr>
              <p:cNvSpPr txBox="1"/>
              <p:nvPr/>
            </p:nvSpPr>
            <p:spPr>
              <a:xfrm>
                <a:off x="9775412" y="1873919"/>
                <a:ext cx="2295033" cy="301598"/>
              </a:xfrm>
              <a:prstGeom prst="rect">
                <a:avLst/>
              </a:prstGeom>
              <a:solidFill>
                <a:srgbClr val="D652B3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Locker</a:t>
                </a:r>
                <a:endParaRPr kumimoji="0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346C7C0B-ECB5-410D-8B9F-19C83229AE6A}"/>
                </a:ext>
              </a:extLst>
            </p:cNvPr>
            <p:cNvGrpSpPr/>
            <p:nvPr/>
          </p:nvGrpSpPr>
          <p:grpSpPr>
            <a:xfrm>
              <a:off x="4962214" y="1013673"/>
              <a:ext cx="2313123" cy="4405654"/>
              <a:chOff x="4962214" y="1013673"/>
              <a:chExt cx="2313123" cy="4405654"/>
            </a:xfrm>
          </p:grpSpPr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7EFE1B6B-B96D-438B-9990-48E6611B6B9A}"/>
                  </a:ext>
                </a:extLst>
              </p:cNvPr>
              <p:cNvSpPr txBox="1"/>
              <p:nvPr/>
            </p:nvSpPr>
            <p:spPr>
              <a:xfrm>
                <a:off x="5377990" y="1013673"/>
                <a:ext cx="14983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Searching for opportunities</a:t>
                </a:r>
              </a:p>
            </p:txBody>
          </p:sp>
          <p:sp>
            <p:nvSpPr>
              <p:cNvPr id="71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780B466D-1FBA-47BD-8A87-C0AB35E3A397}"/>
                  </a:ext>
                </a:extLst>
              </p:cNvPr>
              <p:cNvSpPr txBox="1"/>
              <p:nvPr/>
            </p:nvSpPr>
            <p:spPr>
              <a:xfrm>
                <a:off x="4962217" y="2939087"/>
                <a:ext cx="2296349" cy="301598"/>
              </a:xfrm>
              <a:prstGeom prst="rect">
                <a:avLst/>
              </a:prstGeom>
              <a:solidFill>
                <a:srgbClr val="F9050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Canadian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72" name="Google Shape;137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4E6B874B-C7D7-4F06-BA22-9F8AE554CFC0}"/>
                  </a:ext>
                </a:extLst>
              </p:cNvPr>
              <p:cNvSpPr txBox="1"/>
              <p:nvPr/>
            </p:nvSpPr>
            <p:spPr>
              <a:xfrm>
                <a:off x="4978988" y="2580840"/>
                <a:ext cx="2296349" cy="301598"/>
              </a:xfrm>
              <a:prstGeom prst="rect">
                <a:avLst/>
              </a:prstGeom>
              <a:solidFill>
                <a:srgbClr val="007EFA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Oxbridge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73" name="Google Shape;139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633ED292-8875-400F-8298-AECA3BCBB6A2}"/>
                  </a:ext>
                </a:extLst>
              </p:cNvPr>
              <p:cNvSpPr txBox="1"/>
              <p:nvPr/>
            </p:nvSpPr>
            <p:spPr>
              <a:xfrm>
                <a:off x="4978988" y="2228193"/>
                <a:ext cx="2296349" cy="301598"/>
              </a:xfrm>
              <a:prstGeom prst="rect">
                <a:avLst/>
              </a:prstGeom>
              <a:solidFill>
                <a:srgbClr val="6815AD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European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74" name="Google Shape;141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B545A24B-E543-4B4D-BA3B-77F301AE55B8}"/>
                  </a:ext>
                </a:extLst>
              </p:cNvPr>
              <p:cNvSpPr txBox="1"/>
              <p:nvPr/>
            </p:nvSpPr>
            <p:spPr>
              <a:xfrm>
                <a:off x="4978988" y="1878277"/>
                <a:ext cx="2296349" cy="301598"/>
              </a:xfrm>
              <a:prstGeom prst="rect">
                <a:avLst/>
              </a:prstGeom>
              <a:solidFill>
                <a:srgbClr val="2E65B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US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75" name="Google Shape;142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44CC0BD4-3EE7-4A19-9280-F746F1308AB9}"/>
                  </a:ext>
                </a:extLst>
              </p:cNvPr>
              <p:cNvSpPr txBox="1"/>
              <p:nvPr/>
            </p:nvSpPr>
            <p:spPr>
              <a:xfrm>
                <a:off x="4978988" y="1528330"/>
                <a:ext cx="2296349" cy="30159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UK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76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B8515E5B-0D93-47B9-8B42-D3D9E3B20735}"/>
                  </a:ext>
                </a:extLst>
              </p:cNvPr>
              <p:cNvSpPr txBox="1"/>
              <p:nvPr/>
            </p:nvSpPr>
            <p:spPr>
              <a:xfrm>
                <a:off x="4962216" y="3295135"/>
                <a:ext cx="2296349" cy="301598"/>
              </a:xfrm>
              <a:prstGeom prst="rect">
                <a:avLst/>
              </a:prstGeom>
              <a:solidFill>
                <a:srgbClr val="16DD36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Asian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77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497E48AD-A7BC-4BB7-B360-D9CF8BE41691}"/>
                  </a:ext>
                </a:extLst>
              </p:cNvPr>
              <p:cNvSpPr txBox="1"/>
              <p:nvPr/>
            </p:nvSpPr>
            <p:spPr>
              <a:xfrm>
                <a:off x="4962216" y="3657162"/>
                <a:ext cx="2296349" cy="301598"/>
              </a:xfrm>
              <a:prstGeom prst="rect">
                <a:avLst/>
              </a:prstGeom>
              <a:solidFill>
                <a:srgbClr val="3C85C2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Australasian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78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D8918ECA-22D8-4870-A41F-0A1DC03CA3F1}"/>
                  </a:ext>
                </a:extLst>
              </p:cNvPr>
              <p:cNvSpPr txBox="1"/>
              <p:nvPr/>
            </p:nvSpPr>
            <p:spPr>
              <a:xfrm>
                <a:off x="4962214" y="4752071"/>
                <a:ext cx="2296349" cy="301598"/>
              </a:xfrm>
              <a:prstGeom prst="rect">
                <a:avLst/>
              </a:prstGeom>
              <a:solidFill>
                <a:srgbClr val="B54F0D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Special Opportunities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79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33A4CB6A-ACF8-4DF0-947A-2E8C0D2AAC64}"/>
                  </a:ext>
                </a:extLst>
              </p:cNvPr>
              <p:cNvSpPr txBox="1"/>
              <p:nvPr/>
            </p:nvSpPr>
            <p:spPr>
              <a:xfrm>
                <a:off x="4962215" y="4019189"/>
                <a:ext cx="2296349" cy="301598"/>
              </a:xfrm>
              <a:prstGeom prst="rect">
                <a:avLst/>
              </a:prstGeom>
              <a:solidFill>
                <a:srgbClr val="755B99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ME and African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80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FABE6E76-8584-41FA-811D-115DEC1DD2CC}"/>
                  </a:ext>
                </a:extLst>
              </p:cNvPr>
              <p:cNvSpPr txBox="1"/>
              <p:nvPr/>
            </p:nvSpPr>
            <p:spPr>
              <a:xfrm>
                <a:off x="4962214" y="4386413"/>
                <a:ext cx="2296349" cy="301598"/>
              </a:xfrm>
              <a:prstGeom prst="rect">
                <a:avLst/>
              </a:prstGeom>
              <a:solidFill>
                <a:srgbClr val="34653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Irish universities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81" name="Google Shape;135;p17">
                <a:hlinkClick r:id="" action="ppaction://noaction"/>
                <a:extLst>
                  <a:ext uri="{FF2B5EF4-FFF2-40B4-BE49-F238E27FC236}">
                    <a16:creationId xmlns:a16="http://schemas.microsoft.com/office/drawing/2014/main" id="{F03E84E6-1916-455C-9F75-F4F8911D73BD}"/>
                  </a:ext>
                </a:extLst>
              </p:cNvPr>
              <p:cNvSpPr txBox="1"/>
              <p:nvPr/>
            </p:nvSpPr>
            <p:spPr>
              <a:xfrm>
                <a:off x="4962214" y="5117729"/>
                <a:ext cx="2296349" cy="301598"/>
              </a:xfrm>
              <a:prstGeom prst="rect">
                <a:avLst/>
              </a:prstGeom>
              <a:solidFill>
                <a:srgbClr val="0B434A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Events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</p:grp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50601A1D-9BBC-45AC-97D7-C050D43C4E83}"/>
                </a:ext>
              </a:extLst>
            </p:cNvPr>
            <p:cNvGrpSpPr/>
            <p:nvPr/>
          </p:nvGrpSpPr>
          <p:grpSpPr>
            <a:xfrm>
              <a:off x="7367696" y="1013673"/>
              <a:ext cx="2295033" cy="3282037"/>
              <a:chOff x="7352952" y="1013673"/>
              <a:chExt cx="2295033" cy="3282037"/>
            </a:xfrm>
          </p:grpSpPr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D23ECD06-AE39-44C5-9EB4-25D77DEDCF1F}"/>
                  </a:ext>
                </a:extLst>
              </p:cNvPr>
              <p:cNvSpPr txBox="1"/>
              <p:nvPr/>
            </p:nvSpPr>
            <p:spPr>
              <a:xfrm>
                <a:off x="7592629" y="1013673"/>
                <a:ext cx="18156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Drafting application materials</a:t>
                </a:r>
              </a:p>
            </p:txBody>
          </p:sp>
          <p:sp>
            <p:nvSpPr>
              <p:cNvPr id="62" name="Google Shape;153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4789ADB5-9B7A-455B-881F-EE09469C94B9}"/>
                  </a:ext>
                </a:extLst>
              </p:cNvPr>
              <p:cNvSpPr txBox="1"/>
              <p:nvPr/>
            </p:nvSpPr>
            <p:spPr>
              <a:xfrm>
                <a:off x="7352952" y="1881518"/>
                <a:ext cx="2295033" cy="301598"/>
              </a:xfrm>
              <a:prstGeom prst="rect">
                <a:avLst/>
              </a:prstGeom>
              <a:solidFill>
                <a:srgbClr val="9F8A42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Classes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63" name="Google Shape;154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CD3DBB06-CBFC-4C9F-A0A0-BFF97CB1FCDB}"/>
                  </a:ext>
                </a:extLst>
              </p:cNvPr>
              <p:cNvSpPr txBox="1"/>
              <p:nvPr/>
            </p:nvSpPr>
            <p:spPr>
              <a:xfrm>
                <a:off x="7352952" y="1528330"/>
                <a:ext cx="2295033" cy="301598"/>
              </a:xfrm>
              <a:prstGeom prst="rect">
                <a:avLst/>
              </a:prstGeom>
              <a:solidFill>
                <a:srgbClr val="D95459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UK Personal Statement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4" name="Google Shape;155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AD376B0F-5EC4-4507-BD26-480315B72779}"/>
                  </a:ext>
                </a:extLst>
              </p:cNvPr>
              <p:cNvSpPr txBox="1"/>
              <p:nvPr/>
            </p:nvSpPr>
            <p:spPr>
              <a:xfrm>
                <a:off x="7352952" y="2228193"/>
                <a:ext cx="2295033" cy="301598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Subject References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5" name="Google Shape;156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929387E4-622B-4602-A4BF-1EB27B53FCFD}"/>
                  </a:ext>
                </a:extLst>
              </p:cNvPr>
              <p:cNvSpPr txBox="1"/>
              <p:nvPr/>
            </p:nvSpPr>
            <p:spPr>
              <a:xfrm>
                <a:off x="7352952" y="2580840"/>
                <a:ext cx="2295033" cy="301598"/>
              </a:xfrm>
              <a:prstGeom prst="rect">
                <a:avLst/>
              </a:prstGeom>
              <a:solidFill>
                <a:srgbClr val="55846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CV / Resumé</a:t>
                </a:r>
              </a:p>
            </p:txBody>
          </p:sp>
          <p:sp>
            <p:nvSpPr>
              <p:cNvPr id="66" name="Google Shape;153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4EF882A1-0769-478C-B983-96730686F226}"/>
                  </a:ext>
                </a:extLst>
              </p:cNvPr>
              <p:cNvSpPr txBox="1"/>
              <p:nvPr/>
            </p:nvSpPr>
            <p:spPr>
              <a:xfrm>
                <a:off x="7352952" y="3284208"/>
                <a:ext cx="2295033" cy="301598"/>
              </a:xfrm>
              <a:prstGeom prst="rect">
                <a:avLst/>
              </a:prstGeom>
              <a:solidFill>
                <a:srgbClr val="BE54D9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Common App Essay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  <a:sym typeface="Calibri"/>
                </a:endParaRPr>
              </a:p>
            </p:txBody>
          </p:sp>
          <p:sp>
            <p:nvSpPr>
              <p:cNvPr id="67" name="Google Shape;154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088E5FDD-318C-48D7-B80A-7FD0978DED3B}"/>
                  </a:ext>
                </a:extLst>
              </p:cNvPr>
              <p:cNvSpPr txBox="1"/>
              <p:nvPr/>
            </p:nvSpPr>
            <p:spPr>
              <a:xfrm>
                <a:off x="7352952" y="2932524"/>
                <a:ext cx="2295033" cy="301598"/>
              </a:xfrm>
              <a:prstGeom prst="rect">
                <a:avLst/>
              </a:prstGeom>
              <a:solidFill>
                <a:srgbClr val="C6590F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Writing tool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8" name="Google Shape;155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E69FC4C3-0F00-49A3-B76D-44487A0EB1A0}"/>
                  </a:ext>
                </a:extLst>
              </p:cNvPr>
              <p:cNvSpPr txBox="1"/>
              <p:nvPr/>
            </p:nvSpPr>
            <p:spPr>
              <a:xfrm>
                <a:off x="7352952" y="3639160"/>
                <a:ext cx="2295033" cy="301598"/>
              </a:xfrm>
              <a:prstGeom prst="rect">
                <a:avLst/>
              </a:prstGeom>
              <a:solidFill>
                <a:srgbClr val="3FC9AD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US recommenders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9" name="Google Shape;156;p18">
                <a:hlinkClick r:id="" action="ppaction://noaction"/>
                <a:extLst>
                  <a:ext uri="{FF2B5EF4-FFF2-40B4-BE49-F238E27FC236}">
                    <a16:creationId xmlns:a16="http://schemas.microsoft.com/office/drawing/2014/main" id="{107AB1C1-C823-4EB2-8A81-081ADBE89E41}"/>
                  </a:ext>
                </a:extLst>
              </p:cNvPr>
              <p:cNvSpPr txBox="1"/>
              <p:nvPr/>
            </p:nvSpPr>
            <p:spPr>
              <a:xfrm>
                <a:off x="7352952" y="3994112"/>
                <a:ext cx="2295033" cy="301598"/>
              </a:xfrm>
              <a:prstGeom prst="rect">
                <a:avLst/>
              </a:prstGeom>
              <a:solidFill>
                <a:srgbClr val="FF028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Notes for Reference writers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B3886F12-A60D-45C9-8F42-2D46ED822148}"/>
                </a:ext>
              </a:extLst>
            </p:cNvPr>
            <p:cNvGrpSpPr/>
            <p:nvPr/>
          </p:nvGrpSpPr>
          <p:grpSpPr>
            <a:xfrm>
              <a:off x="179294" y="1139988"/>
              <a:ext cx="2299619" cy="3182361"/>
              <a:chOff x="179294" y="1139988"/>
              <a:chExt cx="2299619" cy="3182361"/>
            </a:xfrm>
          </p:grpSpPr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07178B69-D634-4531-A471-26F526D5CFA3}"/>
                  </a:ext>
                </a:extLst>
              </p:cNvPr>
              <p:cNvSpPr txBox="1"/>
              <p:nvPr/>
            </p:nvSpPr>
            <p:spPr>
              <a:xfrm>
                <a:off x="418218" y="1139988"/>
                <a:ext cx="182635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Exploring pathways</a:t>
                </a:r>
              </a:p>
            </p:txBody>
          </p:sp>
          <p:sp>
            <p:nvSpPr>
              <p:cNvPr id="53" name="Google Shape;106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2BC60810-0B3F-4B2C-82F5-15700A00A6E2}"/>
                  </a:ext>
                </a:extLst>
              </p:cNvPr>
              <p:cNvSpPr txBox="1"/>
              <p:nvPr/>
            </p:nvSpPr>
            <p:spPr>
              <a:xfrm>
                <a:off x="183880" y="1528330"/>
                <a:ext cx="2295033" cy="301598"/>
              </a:xfrm>
              <a:prstGeom prst="rect">
                <a:avLst/>
              </a:prstGeom>
              <a:solidFill>
                <a:srgbClr val="C89801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Careers library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4" name="Google Shape;110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257EC9E3-6445-432A-A20E-63D35EF85228}"/>
                  </a:ext>
                </a:extLst>
              </p:cNvPr>
              <p:cNvSpPr txBox="1"/>
              <p:nvPr/>
            </p:nvSpPr>
            <p:spPr>
              <a:xfrm>
                <a:off x="183880" y="1881518"/>
                <a:ext cx="2295033" cy="301598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Subjects library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5" name="Google Shape;107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5FA49775-808E-4548-B2CA-74F073F84A6A}"/>
                  </a:ext>
                </a:extLst>
              </p:cNvPr>
              <p:cNvSpPr txBox="1"/>
              <p:nvPr/>
            </p:nvSpPr>
            <p:spPr>
              <a:xfrm>
                <a:off x="179294" y="2234706"/>
                <a:ext cx="2295033" cy="301598"/>
              </a:xfrm>
              <a:prstGeom prst="rect">
                <a:avLst/>
              </a:prstGeom>
              <a:solidFill>
                <a:srgbClr val="A03030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Know-how library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6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339C3B8D-8653-41A2-BA41-3D47DFA10E5D}"/>
                  </a:ext>
                </a:extLst>
              </p:cNvPr>
              <p:cNvSpPr txBox="1"/>
              <p:nvPr/>
            </p:nvSpPr>
            <p:spPr>
              <a:xfrm>
                <a:off x="179294" y="2587894"/>
                <a:ext cx="2295033" cy="301598"/>
              </a:xfrm>
              <a:prstGeom prst="rect">
                <a:avLst/>
              </a:prstGeom>
              <a:solidFill>
                <a:srgbClr val="4BC7C8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MOOC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7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FBD597CE-6A2E-46CF-B808-9A06F960E4E1}"/>
                  </a:ext>
                </a:extLst>
              </p:cNvPr>
              <p:cNvSpPr txBox="1"/>
              <p:nvPr/>
            </p:nvSpPr>
            <p:spPr>
              <a:xfrm>
                <a:off x="179294" y="2937745"/>
                <a:ext cx="2295033" cy="301598"/>
              </a:xfrm>
              <a:prstGeom prst="rect">
                <a:avLst/>
              </a:prstGeom>
              <a:solidFill>
                <a:srgbClr val="D239A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Personality profile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8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E87C8058-A3E7-4EB7-AE8F-B62489C2D4DC}"/>
                  </a:ext>
                </a:extLst>
              </p:cNvPr>
              <p:cNvSpPr txBox="1"/>
              <p:nvPr/>
            </p:nvSpPr>
            <p:spPr>
              <a:xfrm>
                <a:off x="179294" y="4020751"/>
                <a:ext cx="2295033" cy="301598"/>
              </a:xfrm>
              <a:prstGeom prst="rect">
                <a:avLst/>
              </a:prstGeom>
              <a:solidFill>
                <a:srgbClr val="FF7901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Webinars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9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D2DA426B-D568-4F78-AB9E-D1025B62F162}"/>
                  </a:ext>
                </a:extLst>
              </p:cNvPr>
              <p:cNvSpPr txBox="1"/>
              <p:nvPr/>
            </p:nvSpPr>
            <p:spPr>
              <a:xfrm>
                <a:off x="179294" y="3295135"/>
                <a:ext cx="2295033" cy="301598"/>
              </a:xfrm>
              <a:prstGeom prst="rect">
                <a:avLst/>
              </a:prstGeom>
              <a:solidFill>
                <a:srgbClr val="2F75B5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Interests profile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60" name="Google Shape;108;p15">
                <a:hlinkClick r:id="" action="ppaction://noaction"/>
                <a:extLst>
                  <a:ext uri="{FF2B5EF4-FFF2-40B4-BE49-F238E27FC236}">
                    <a16:creationId xmlns:a16="http://schemas.microsoft.com/office/drawing/2014/main" id="{8996ACE1-EB07-43D4-B586-A6828D202AEE}"/>
                  </a:ext>
                </a:extLst>
              </p:cNvPr>
              <p:cNvSpPr txBox="1"/>
              <p:nvPr/>
            </p:nvSpPr>
            <p:spPr>
              <a:xfrm>
                <a:off x="179294" y="3657943"/>
                <a:ext cx="2295033" cy="301598"/>
              </a:xfrm>
              <a:prstGeom prst="rect">
                <a:avLst/>
              </a:prstGeom>
              <a:solidFill>
                <a:srgbClr val="17A0FF"/>
              </a:solidFill>
              <a:ln>
                <a:noFill/>
              </a:ln>
            </p:spPr>
            <p:txBody>
              <a:bodyPr spcFirstLastPara="1" wrap="square" lIns="91425" tIns="45700" rIns="91425" bIns="45700" numCol="1" anchor="t" anchorCtr="0">
                <a:no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>
                      <a:noFill/>
                    </a:u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  <a:sym typeface="Calibri"/>
                  </a:rPr>
                  <a:t>Read, Watch, Listen</a:t>
                </a:r>
                <a:endParaRPr kumimoji="0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2554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Careers Library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3E7E29-6BBA-4F09-948C-737F77E99463}"/>
              </a:ext>
            </a:extLst>
          </p:cNvPr>
          <p:cNvSpPr txBox="1"/>
          <p:nvPr/>
        </p:nvSpPr>
        <p:spPr>
          <a:xfrm>
            <a:off x="179294" y="1727934"/>
            <a:ext cx="5793994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Over 1000 career profiles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Presents information from a range of sources, including local and national LMI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Includes qualifications and skills needed, interviews with industry professionals and labour market information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Explores progression opportunities and what a working week really looks like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D025C36-D6B0-4103-A569-A1D005D7E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818317"/>
            <a:ext cx="5604820" cy="4149473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1807199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UK Universities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40FEE9-ACFE-4BC2-BFFE-84AD97043D99}"/>
              </a:ext>
            </a:extLst>
          </p:cNvPr>
          <p:cNvSpPr txBox="1"/>
          <p:nvPr/>
        </p:nvSpPr>
        <p:spPr>
          <a:xfrm>
            <a:off x="3996629" y="1820844"/>
            <a:ext cx="8016077" cy="4100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Students can enter subject of interest and projected grades to see all relevant university courses available in the UK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Rank and filter opportunities by factors like hours of lectures, price of accommodation and graduate job rates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Get direct links to university information pages, with impartial information on courses and institutions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Save unlimited shortlists to refer back to later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C8B34E-169D-4F73-B25E-9BE72F9AE9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94" y="1582170"/>
            <a:ext cx="3635930" cy="5121467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2533140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03DC7F0-F733-4AA8-B5E1-895F12DEDE81}"/>
              </a:ext>
            </a:extLst>
          </p:cNvPr>
          <p:cNvSpPr txBox="1"/>
          <p:nvPr/>
        </p:nvSpPr>
        <p:spPr>
          <a:xfrm>
            <a:off x="179294" y="430306"/>
            <a:ext cx="11743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Open Sans" panose="020B0606030504020204"/>
              </a:rPr>
              <a:t>Apprenticeships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AF4C229-D85E-45D1-85E4-EFC451B7B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63" y="1642713"/>
            <a:ext cx="3688299" cy="5121466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72F8F13-2974-4D68-8EFD-EA0F7933D3EE}"/>
              </a:ext>
            </a:extLst>
          </p:cNvPr>
          <p:cNvSpPr txBox="1"/>
          <p:nvPr/>
        </p:nvSpPr>
        <p:spPr>
          <a:xfrm>
            <a:off x="4328014" y="1642713"/>
            <a:ext cx="7674051" cy="4608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Students can find live apprenticeship vacancies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Vacancies are updated daily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Rank and filter opportunities by factors like distance from home, weekly wage and application deadlines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Direct link to the ‘apply’ page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Each apprenticeship vacancy includes practical information about the opportunity, employer and training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Open Sans" panose="020B0606030504020204"/>
              </a:rPr>
              <a:t>Save unlimited shortlists to refer back to later</a:t>
            </a:r>
          </a:p>
        </p:txBody>
      </p:sp>
    </p:spTree>
    <p:extLst>
      <p:ext uri="{BB962C8B-B14F-4D97-AF65-F5344CB8AC3E}">
        <p14:creationId xmlns:p14="http://schemas.microsoft.com/office/powerpoint/2010/main" val="4892262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3013</TotalTime>
  <Words>348</Words>
  <Application>Microsoft Office PowerPoint</Application>
  <PresentationFormat>Widescreen</PresentationFormat>
  <Paragraphs>65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slide</dc:title>
  <dc:creator>Robyn Smith</dc:creator>
  <cp:lastModifiedBy>rachel@hexatomic.co.uk</cp:lastModifiedBy>
  <cp:revision>64</cp:revision>
  <dcterms:created xsi:type="dcterms:W3CDTF">2018-10-19T14:26:26Z</dcterms:created>
  <dcterms:modified xsi:type="dcterms:W3CDTF">2023-01-18T21:28:17Z</dcterms:modified>
</cp:coreProperties>
</file>