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2"/>
  </p:notesMasterIdLst>
  <p:sldIdLst>
    <p:sldId id="256" r:id="rId2"/>
    <p:sldId id="277" r:id="rId3"/>
    <p:sldId id="278" r:id="rId4"/>
    <p:sldId id="846" r:id="rId5"/>
    <p:sldId id="279" r:id="rId6"/>
    <p:sldId id="280" r:id="rId7"/>
    <p:sldId id="281" r:id="rId8"/>
    <p:sldId id="282" r:id="rId9"/>
    <p:sldId id="847" r:id="rId10"/>
    <p:sldId id="27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153" autoAdjust="0"/>
    <p:restoredTop sz="94660"/>
  </p:normalViewPr>
  <p:slideViewPr>
    <p:cSldViewPr snapToGrid="0">
      <p:cViewPr varScale="1">
        <p:scale>
          <a:sx n="107" d="100"/>
          <a:sy n="107" d="100"/>
        </p:scale>
        <p:origin x="139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E10B5D-EC08-4BE0-83ED-D0014DEBD82B}" type="datetimeFigureOut">
              <a:rPr lang="en-GB" smtClean="0"/>
              <a:t>08/01/2026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9DC320-EAD9-4634-A717-049312D51BB1}" type="slidenum">
              <a:rPr lang="en-GB" smtClean="0"/>
              <a:t>‹#›</a:t>
            </a:fld>
            <a:endParaRPr lang="en-GB"/>
          </a:p>
        </p:txBody>
      </p:sp>
    </p:spTree>
    <p:extLst>
      <p:ext uri="{BB962C8B-B14F-4D97-AF65-F5344CB8AC3E}">
        <p14:creationId xmlns:p14="http://schemas.microsoft.com/office/powerpoint/2010/main" val="5225126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0F5FC32-7C77-4992-B485-2B1352ABF7D8}" type="slidenum">
              <a:rPr lang="en-GB" smtClean="0"/>
              <a:t>4</a:t>
            </a:fld>
            <a:endParaRPr lang="en-GB"/>
          </a:p>
        </p:txBody>
      </p:sp>
    </p:spTree>
    <p:extLst>
      <p:ext uri="{BB962C8B-B14F-4D97-AF65-F5344CB8AC3E}">
        <p14:creationId xmlns:p14="http://schemas.microsoft.com/office/powerpoint/2010/main" val="9610319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C51480D-E228-43F6-83FF-16F73510387E}" type="datetimeFigureOut">
              <a:rPr lang="en-GB" smtClean="0"/>
              <a:t>08/01/2026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9E0040-6EEA-4D33-956D-F49B3AF0A22D}" type="slidenum">
              <a:rPr lang="en-GB" smtClean="0"/>
              <a:t>‹#›</a:t>
            </a:fld>
            <a:endParaRPr lang="en-GB"/>
          </a:p>
        </p:txBody>
      </p:sp>
    </p:spTree>
    <p:extLst>
      <p:ext uri="{BB962C8B-B14F-4D97-AF65-F5344CB8AC3E}">
        <p14:creationId xmlns:p14="http://schemas.microsoft.com/office/powerpoint/2010/main" val="1280091342"/>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51480D-E228-43F6-83FF-16F73510387E}" type="datetimeFigureOut">
              <a:rPr lang="en-GB" smtClean="0"/>
              <a:t>08/01/2026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9E0040-6EEA-4D33-956D-F49B3AF0A22D}" type="slidenum">
              <a:rPr lang="en-GB" smtClean="0"/>
              <a:t>‹#›</a:t>
            </a:fld>
            <a:endParaRPr lang="en-GB"/>
          </a:p>
        </p:txBody>
      </p:sp>
    </p:spTree>
    <p:extLst>
      <p:ext uri="{BB962C8B-B14F-4D97-AF65-F5344CB8AC3E}">
        <p14:creationId xmlns:p14="http://schemas.microsoft.com/office/powerpoint/2010/main" val="3192854737"/>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C51480D-E228-43F6-83FF-16F73510387E}" type="datetimeFigureOut">
              <a:rPr lang="en-GB" smtClean="0"/>
              <a:t>08/01/2026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9E0040-6EEA-4D33-956D-F49B3AF0A22D}" type="slidenum">
              <a:rPr lang="en-GB" smtClean="0"/>
              <a:t>‹#›</a:t>
            </a:fld>
            <a:endParaRPr lang="en-GB"/>
          </a:p>
        </p:txBody>
      </p:sp>
    </p:spTree>
    <p:extLst>
      <p:ext uri="{BB962C8B-B14F-4D97-AF65-F5344CB8AC3E}">
        <p14:creationId xmlns:p14="http://schemas.microsoft.com/office/powerpoint/2010/main" val="2600989027"/>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C51480D-E228-43F6-83FF-16F73510387E}" type="datetimeFigureOut">
              <a:rPr lang="en-GB" smtClean="0"/>
              <a:t>08/01/2026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9E0040-6EEA-4D33-956D-F49B3AF0A22D}" type="slidenum">
              <a:rPr lang="en-GB" smtClean="0"/>
              <a:t>‹#›</a:t>
            </a:fld>
            <a:endParaRPr lang="en-GB"/>
          </a:p>
        </p:txBody>
      </p:sp>
    </p:spTree>
    <p:extLst>
      <p:ext uri="{BB962C8B-B14F-4D97-AF65-F5344CB8AC3E}">
        <p14:creationId xmlns:p14="http://schemas.microsoft.com/office/powerpoint/2010/main" val="2154976788"/>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C51480D-E228-43F6-83FF-16F73510387E}" type="datetimeFigureOut">
              <a:rPr lang="en-GB" smtClean="0"/>
              <a:t>08/01/2026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89E0040-6EEA-4D33-956D-F49B3AF0A22D}" type="slidenum">
              <a:rPr lang="en-GB" smtClean="0"/>
              <a:t>‹#›</a:t>
            </a:fld>
            <a:endParaRPr lang="en-GB"/>
          </a:p>
        </p:txBody>
      </p:sp>
    </p:spTree>
    <p:extLst>
      <p:ext uri="{BB962C8B-B14F-4D97-AF65-F5344CB8AC3E}">
        <p14:creationId xmlns:p14="http://schemas.microsoft.com/office/powerpoint/2010/main" val="4064704902"/>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C51480D-E228-43F6-83FF-16F73510387E}" type="datetimeFigureOut">
              <a:rPr lang="en-GB" smtClean="0"/>
              <a:t>08/01/2026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89E0040-6EEA-4D33-956D-F49B3AF0A22D}" type="slidenum">
              <a:rPr lang="en-GB" smtClean="0"/>
              <a:t>‹#›</a:t>
            </a:fld>
            <a:endParaRPr lang="en-GB"/>
          </a:p>
        </p:txBody>
      </p:sp>
    </p:spTree>
    <p:extLst>
      <p:ext uri="{BB962C8B-B14F-4D97-AF65-F5344CB8AC3E}">
        <p14:creationId xmlns:p14="http://schemas.microsoft.com/office/powerpoint/2010/main" val="2056958236"/>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51480D-E228-43F6-83FF-16F73510387E}" type="datetimeFigureOut">
              <a:rPr lang="en-GB" smtClean="0"/>
              <a:t>08/01/2026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89E0040-6EEA-4D33-956D-F49B3AF0A22D}" type="slidenum">
              <a:rPr lang="en-GB" smtClean="0"/>
              <a:t>‹#›</a:t>
            </a:fld>
            <a:endParaRPr lang="en-GB"/>
          </a:p>
        </p:txBody>
      </p:sp>
    </p:spTree>
    <p:extLst>
      <p:ext uri="{BB962C8B-B14F-4D97-AF65-F5344CB8AC3E}">
        <p14:creationId xmlns:p14="http://schemas.microsoft.com/office/powerpoint/2010/main" val="2297524767"/>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C51480D-E228-43F6-83FF-16F73510387E}" type="datetimeFigureOut">
              <a:rPr lang="en-GB" smtClean="0"/>
              <a:t>08/01/2026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9E0040-6EEA-4D33-956D-F49B3AF0A22D}" type="slidenum">
              <a:rPr lang="en-GB" smtClean="0"/>
              <a:t>‹#›</a:t>
            </a:fld>
            <a:endParaRPr lang="en-GB"/>
          </a:p>
        </p:txBody>
      </p:sp>
    </p:spTree>
    <p:extLst>
      <p:ext uri="{BB962C8B-B14F-4D97-AF65-F5344CB8AC3E}">
        <p14:creationId xmlns:p14="http://schemas.microsoft.com/office/powerpoint/2010/main" val="944687752"/>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C51480D-E228-43F6-83FF-16F73510387E}" type="datetimeFigureOut">
              <a:rPr lang="en-GB" smtClean="0"/>
              <a:t>08/01/2026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9E0040-6EEA-4D33-956D-F49B3AF0A22D}" type="slidenum">
              <a:rPr lang="en-GB" smtClean="0"/>
              <a:t>‹#›</a:t>
            </a:fld>
            <a:endParaRPr lang="en-GB"/>
          </a:p>
        </p:txBody>
      </p:sp>
    </p:spTree>
    <p:extLst>
      <p:ext uri="{BB962C8B-B14F-4D97-AF65-F5344CB8AC3E}">
        <p14:creationId xmlns:p14="http://schemas.microsoft.com/office/powerpoint/2010/main" val="4232394883"/>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51480D-E228-43F6-83FF-16F73510387E}" type="datetimeFigureOut">
              <a:rPr lang="en-GB" smtClean="0"/>
              <a:t>08/01/2026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9E0040-6EEA-4D33-956D-F49B3AF0A22D}" type="slidenum">
              <a:rPr lang="en-GB" smtClean="0"/>
              <a:t>‹#›</a:t>
            </a:fld>
            <a:endParaRPr lang="en-GB"/>
          </a:p>
        </p:txBody>
      </p:sp>
    </p:spTree>
    <p:extLst>
      <p:ext uri="{BB962C8B-B14F-4D97-AF65-F5344CB8AC3E}">
        <p14:creationId xmlns:p14="http://schemas.microsoft.com/office/powerpoint/2010/main" val="914562616"/>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51480D-E228-43F6-83FF-16F73510387E}" type="datetimeFigureOut">
              <a:rPr lang="en-GB" smtClean="0"/>
              <a:t>08/01/2026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9E0040-6EEA-4D33-956D-F49B3AF0A22D}" type="slidenum">
              <a:rPr lang="en-GB" smtClean="0"/>
              <a:t>‹#›</a:t>
            </a:fld>
            <a:endParaRPr lang="en-GB"/>
          </a:p>
        </p:txBody>
      </p:sp>
    </p:spTree>
    <p:extLst>
      <p:ext uri="{BB962C8B-B14F-4D97-AF65-F5344CB8AC3E}">
        <p14:creationId xmlns:p14="http://schemas.microsoft.com/office/powerpoint/2010/main" val="4109295936"/>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3C51480D-E228-43F6-83FF-16F73510387E}" type="datetimeFigureOut">
              <a:rPr lang="en-GB" smtClean="0"/>
              <a:t>08/01/2026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89E0040-6EEA-4D33-956D-F49B3AF0A22D}" type="slidenum">
              <a:rPr lang="en-GB" smtClean="0"/>
              <a:t>‹#›</a:t>
            </a:fld>
            <a:endParaRPr lang="en-GB"/>
          </a:p>
        </p:txBody>
      </p:sp>
    </p:spTree>
    <p:extLst>
      <p:ext uri="{BB962C8B-B14F-4D97-AF65-F5344CB8AC3E}">
        <p14:creationId xmlns:p14="http://schemas.microsoft.com/office/powerpoint/2010/main" val="43046682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p:wipe/>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forms.gle/GpMsVTRwA9z3hLWA9" TargetMode="Externa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xml"/><Relationship Id="rId5" Type="http://schemas.openxmlformats.org/officeDocument/2006/relationships/image" Target="../media/image3.pn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mailto:rholden@ndhs.org.uk" TargetMode="External"/><Relationship Id="rId2" Type="http://schemas.openxmlformats.org/officeDocument/2006/relationships/hyperlink" Target="mailto:kfreezer@ndhs.org.uk"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work experience"/>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86965" y="4261473"/>
            <a:ext cx="5891959" cy="221660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508473" y="2827458"/>
            <a:ext cx="4648942" cy="1200329"/>
          </a:xfrm>
          <a:prstGeom prst="rect">
            <a:avLst/>
          </a:prstGeom>
          <a:noFill/>
          <a:ln>
            <a:noFill/>
          </a:ln>
        </p:spPr>
        <p:txBody>
          <a:bodyPr wrap="square" lIns="91440" tIns="45720" rIns="91440" bIns="45720">
            <a:spAutoFit/>
          </a:bodyPr>
          <a:lstStyle/>
          <a:p>
            <a:pPr algn="ctr"/>
            <a:r>
              <a:rPr lang="en-US" sz="3600" b="1" cap="none" spc="0" dirty="0">
                <a:ln w="9525">
                  <a:solidFill>
                    <a:schemeClr val="bg1"/>
                  </a:solidFill>
                  <a:prstDash val="solid"/>
                </a:ln>
                <a:latin typeface="Century Gothic" panose="020B0502020202020204" pitchFamily="34" charset="0"/>
              </a:rPr>
              <a:t>Year 8</a:t>
            </a:r>
          </a:p>
          <a:p>
            <a:pPr algn="ctr"/>
            <a:r>
              <a:rPr lang="en-US" sz="3600" b="1" cap="none" spc="0" dirty="0">
                <a:ln w="9525">
                  <a:solidFill>
                    <a:schemeClr val="bg1"/>
                  </a:solidFill>
                  <a:prstDash val="solid"/>
                </a:ln>
                <a:latin typeface="Century Gothic" panose="020B0502020202020204" pitchFamily="34" charset="0"/>
              </a:rPr>
              <a:t>Work Shadowing</a:t>
            </a:r>
            <a:endParaRPr lang="en-US" sz="3600" b="1" cap="none" spc="0" dirty="0">
              <a:ln w="9525">
                <a:solidFill>
                  <a:schemeClr val="bg1"/>
                </a:solidFill>
                <a:prstDash val="solid"/>
              </a:ln>
            </a:endParaRPr>
          </a:p>
        </p:txBody>
      </p:sp>
      <p:pic>
        <p:nvPicPr>
          <p:cNvPr id="3" name="Picture 2"/>
          <p:cNvPicPr>
            <a:picLocks noChangeAspect="1"/>
          </p:cNvPicPr>
          <p:nvPr/>
        </p:nvPicPr>
        <p:blipFill>
          <a:blip r:embed="rId3"/>
          <a:stretch>
            <a:fillRect/>
          </a:stretch>
        </p:blipFill>
        <p:spPr>
          <a:xfrm>
            <a:off x="454853" y="656429"/>
            <a:ext cx="3877392" cy="2310584"/>
          </a:xfrm>
          <a:prstGeom prst="rect">
            <a:avLst/>
          </a:prstGeom>
        </p:spPr>
      </p:pic>
    </p:spTree>
    <p:extLst>
      <p:ext uri="{BB962C8B-B14F-4D97-AF65-F5344CB8AC3E}">
        <p14:creationId xmlns:p14="http://schemas.microsoft.com/office/powerpoint/2010/main" val="458557918"/>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1340" y="1890117"/>
            <a:ext cx="8081319" cy="2462213"/>
          </a:xfrm>
          <a:prstGeom prst="rect">
            <a:avLst/>
          </a:prstGeom>
          <a:noFill/>
        </p:spPr>
        <p:txBody>
          <a:bodyPr wrap="square" rtlCol="0">
            <a:spAutoFit/>
          </a:bodyPr>
          <a:lstStyle/>
          <a:p>
            <a:pPr marL="285750" indent="-285750">
              <a:buFont typeface="Arial" panose="020B0604020202020204" pitchFamily="34" charset="0"/>
              <a:buChar char="•"/>
            </a:pPr>
            <a:r>
              <a:rPr lang="en-US" sz="2200" dirty="0">
                <a:latin typeface="Lato-Black"/>
              </a:rPr>
              <a:t>As part of our commitment to careers education, </a:t>
            </a:r>
            <a:r>
              <a:rPr lang="en-US" sz="2200" b="1" dirty="0">
                <a:solidFill>
                  <a:srgbClr val="0070C0"/>
                </a:solidFill>
                <a:latin typeface="Lato-Black"/>
              </a:rPr>
              <a:t>Friday 6</a:t>
            </a:r>
            <a:r>
              <a:rPr lang="en-US" sz="2200" b="1" baseline="30000" dirty="0">
                <a:solidFill>
                  <a:srgbClr val="0070C0"/>
                </a:solidFill>
                <a:latin typeface="Lato-Black"/>
              </a:rPr>
              <a:t>th</a:t>
            </a:r>
            <a:r>
              <a:rPr lang="en-US" sz="2200" b="1" dirty="0">
                <a:solidFill>
                  <a:srgbClr val="0070C0"/>
                </a:solidFill>
                <a:latin typeface="Lato-Black"/>
              </a:rPr>
              <a:t> March 2026</a:t>
            </a:r>
            <a:r>
              <a:rPr lang="en-US" sz="2200" dirty="0">
                <a:latin typeface="Lato-Black"/>
              </a:rPr>
              <a:t> is designated as </a:t>
            </a:r>
            <a:r>
              <a:rPr lang="en-US" sz="2200" b="1" u="sng" dirty="0">
                <a:solidFill>
                  <a:srgbClr val="0070C0"/>
                </a:solidFill>
                <a:latin typeface="Lato-Black"/>
              </a:rPr>
              <a:t>Year 8 Work Shadow Day</a:t>
            </a:r>
            <a:r>
              <a:rPr lang="en-US" sz="2200" dirty="0">
                <a:latin typeface="Lato-Black"/>
              </a:rPr>
              <a:t>.</a:t>
            </a:r>
          </a:p>
          <a:p>
            <a:pPr marL="285750" indent="-285750">
              <a:buFont typeface="Arial" panose="020B0604020202020204" pitchFamily="34" charset="0"/>
              <a:buChar char="•"/>
            </a:pPr>
            <a:endParaRPr lang="en-US" sz="2200" dirty="0">
              <a:latin typeface="Lato-Black"/>
            </a:endParaRPr>
          </a:p>
          <a:p>
            <a:pPr marL="285750" indent="-285750">
              <a:buFont typeface="Arial" panose="020B0604020202020204" pitchFamily="34" charset="0"/>
              <a:buChar char="•"/>
            </a:pPr>
            <a:r>
              <a:rPr lang="en-GB" sz="2200" dirty="0">
                <a:latin typeface="Lato-Black"/>
              </a:rPr>
              <a:t>Students will not come to school on this day and instead will gain an experience of the workplace, by shadowing an employee. Students can shadow family members in their workplace or home office environment.</a:t>
            </a:r>
          </a:p>
        </p:txBody>
      </p:sp>
      <p:sp>
        <p:nvSpPr>
          <p:cNvPr id="4" name="TextBox 3"/>
          <p:cNvSpPr txBox="1"/>
          <p:nvPr/>
        </p:nvSpPr>
        <p:spPr>
          <a:xfrm>
            <a:off x="612317" y="158646"/>
            <a:ext cx="7869940" cy="1107996"/>
          </a:xfrm>
          <a:prstGeom prst="rect">
            <a:avLst/>
          </a:prstGeom>
          <a:noFill/>
        </p:spPr>
        <p:txBody>
          <a:bodyPr wrap="square" rtlCol="0">
            <a:spAutoFit/>
          </a:bodyPr>
          <a:lstStyle/>
          <a:p>
            <a:r>
              <a:rPr lang="en-GB" sz="6600" dirty="0"/>
              <a:t>Careers Education</a:t>
            </a:r>
            <a:endParaRPr lang="en-GB" sz="6000" dirty="0"/>
          </a:p>
        </p:txBody>
      </p:sp>
      <p:pic>
        <p:nvPicPr>
          <p:cNvPr id="6" name="Picture 5"/>
          <p:cNvPicPr>
            <a:picLocks noChangeAspect="1"/>
          </p:cNvPicPr>
          <p:nvPr/>
        </p:nvPicPr>
        <p:blipFill>
          <a:blip r:embed="rId2"/>
          <a:stretch>
            <a:fillRect/>
          </a:stretch>
        </p:blipFill>
        <p:spPr>
          <a:xfrm>
            <a:off x="7546554" y="5884609"/>
            <a:ext cx="1310734" cy="781082"/>
          </a:xfrm>
          <a:prstGeom prst="rect">
            <a:avLst/>
          </a:prstGeom>
        </p:spPr>
      </p:pic>
    </p:spTree>
    <p:extLst>
      <p:ext uri="{BB962C8B-B14F-4D97-AF65-F5344CB8AC3E}">
        <p14:creationId xmlns:p14="http://schemas.microsoft.com/office/powerpoint/2010/main" val="3250817327"/>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0001" y="1461242"/>
            <a:ext cx="8485874" cy="4832092"/>
          </a:xfrm>
          <a:prstGeom prst="rect">
            <a:avLst/>
          </a:prstGeom>
        </p:spPr>
        <p:txBody>
          <a:bodyPr wrap="square">
            <a:spAutoFit/>
          </a:bodyPr>
          <a:lstStyle/>
          <a:p>
            <a:r>
              <a:rPr lang="en-US" sz="2000" dirty="0">
                <a:latin typeface="Lato-Black"/>
              </a:rPr>
              <a:t>The government has </a:t>
            </a:r>
            <a:r>
              <a:rPr lang="en-GB" sz="2000" dirty="0">
                <a:effectLst/>
                <a:latin typeface="Lato-Black"/>
                <a:ea typeface="Calibri" panose="020F0502020204030204" pitchFamily="34" charset="0"/>
                <a:cs typeface="Times New Roman" panose="02020603050405020304" pitchFamily="18" charset="0"/>
              </a:rPr>
              <a:t>produced a set of detailed accountability benchmarks (The Gatsby Benchmarks) for young people’s careers experience in schools, to better prepare them for future employment </a:t>
            </a:r>
            <a:endParaRPr lang="en-US" sz="2000" dirty="0">
              <a:latin typeface="Lato-Black"/>
            </a:endParaRPr>
          </a:p>
          <a:p>
            <a:endParaRPr lang="en-US" sz="3600" dirty="0">
              <a:solidFill>
                <a:srgbClr val="0070C0"/>
              </a:solidFill>
              <a:latin typeface="Lato-Heavy"/>
            </a:endParaRPr>
          </a:p>
          <a:p>
            <a:r>
              <a:rPr lang="en-US" sz="3600" dirty="0">
                <a:solidFill>
                  <a:srgbClr val="0070C0"/>
                </a:solidFill>
                <a:latin typeface="Lato-Heavy"/>
              </a:rPr>
              <a:t>Gatsby Benchmark 6</a:t>
            </a:r>
          </a:p>
          <a:p>
            <a:endParaRPr lang="en-US" sz="3600" dirty="0">
              <a:solidFill>
                <a:srgbClr val="0070C0"/>
              </a:solidFill>
              <a:latin typeface="Lato-Heavy"/>
            </a:endParaRPr>
          </a:p>
          <a:p>
            <a:pPr marL="342900" indent="-342900">
              <a:buFont typeface="Arial" panose="020B0604020202020204" pitchFamily="34" charset="0"/>
              <a:buChar char="•"/>
            </a:pPr>
            <a:r>
              <a:rPr lang="en-US" sz="2000" dirty="0">
                <a:solidFill>
                  <a:srgbClr val="000000"/>
                </a:solidFill>
                <a:latin typeface="Lato-Black"/>
              </a:rPr>
              <a:t>Every student should have first-hand experiences of the workplace through work visits, work shadowing and/or work experience to help their exploration of career opportunities, and expand their networks.</a:t>
            </a:r>
          </a:p>
          <a:p>
            <a:endParaRPr lang="en-US" sz="2000" dirty="0">
              <a:solidFill>
                <a:srgbClr val="000000"/>
              </a:solidFill>
              <a:latin typeface="Lato-Black"/>
            </a:endParaRPr>
          </a:p>
          <a:p>
            <a:pPr marL="342900" indent="-342900">
              <a:buFont typeface="Arial" panose="020B0604020202020204" pitchFamily="34" charset="0"/>
              <a:buChar char="•"/>
            </a:pPr>
            <a:r>
              <a:rPr lang="en-US" sz="2000" dirty="0">
                <a:solidFill>
                  <a:srgbClr val="000000"/>
                </a:solidFill>
                <a:latin typeface="Lato-Black"/>
              </a:rPr>
              <a:t>By the age of 16, every student should have had at least one experience of a workplace, additional to any part-time jobs they may have.</a:t>
            </a:r>
            <a:endParaRPr lang="en-GB" sz="2000" dirty="0"/>
          </a:p>
        </p:txBody>
      </p:sp>
      <p:sp>
        <p:nvSpPr>
          <p:cNvPr id="4" name="TextBox 3"/>
          <p:cNvSpPr txBox="1"/>
          <p:nvPr/>
        </p:nvSpPr>
        <p:spPr>
          <a:xfrm>
            <a:off x="506627" y="251638"/>
            <a:ext cx="2205041" cy="1107996"/>
          </a:xfrm>
          <a:prstGeom prst="rect">
            <a:avLst/>
          </a:prstGeom>
          <a:noFill/>
        </p:spPr>
        <p:txBody>
          <a:bodyPr wrap="square" rtlCol="0">
            <a:spAutoFit/>
          </a:bodyPr>
          <a:lstStyle/>
          <a:p>
            <a:r>
              <a:rPr lang="en-GB" sz="6600" dirty="0"/>
              <a:t>Why?</a:t>
            </a:r>
            <a:endParaRPr lang="en-GB" sz="6000" dirty="0"/>
          </a:p>
        </p:txBody>
      </p:sp>
      <p:pic>
        <p:nvPicPr>
          <p:cNvPr id="5" name="Picture 4"/>
          <p:cNvPicPr>
            <a:picLocks noChangeAspect="1"/>
          </p:cNvPicPr>
          <p:nvPr/>
        </p:nvPicPr>
        <p:blipFill>
          <a:blip r:embed="rId2"/>
          <a:stretch>
            <a:fillRect/>
          </a:stretch>
        </p:blipFill>
        <p:spPr>
          <a:xfrm>
            <a:off x="7375144" y="319148"/>
            <a:ext cx="1310754" cy="780356"/>
          </a:xfrm>
          <a:prstGeom prst="rect">
            <a:avLst/>
          </a:prstGeom>
        </p:spPr>
      </p:pic>
    </p:spTree>
    <p:extLst>
      <p:ext uri="{BB962C8B-B14F-4D97-AF65-F5344CB8AC3E}">
        <p14:creationId xmlns:p14="http://schemas.microsoft.com/office/powerpoint/2010/main" val="4085845116"/>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1D2EFA-53FE-CFBF-0110-7B2BBE682EE4}"/>
              </a:ext>
            </a:extLst>
          </p:cNvPr>
          <p:cNvSpPr>
            <a:spLocks noGrp="1"/>
          </p:cNvSpPr>
          <p:nvPr>
            <p:ph idx="1"/>
          </p:nvPr>
        </p:nvSpPr>
        <p:spPr>
          <a:xfrm>
            <a:off x="397464" y="390524"/>
            <a:ext cx="8584611" cy="6257925"/>
          </a:xfrm>
        </p:spPr>
        <p:txBody>
          <a:bodyPr>
            <a:normAutofit/>
          </a:bodyPr>
          <a:lstStyle/>
          <a:p>
            <a:r>
              <a:rPr lang="en-GB" dirty="0">
                <a:latin typeface="Trebuchet MS" panose="020B0603020202020204" pitchFamily="34" charset="0"/>
              </a:rPr>
              <a:t>Students will be given a booklet of activities to complete while taking part in Work Shadowing, in order to reflect on the experience of the world of work and workplaces.</a:t>
            </a:r>
          </a:p>
          <a:p>
            <a:endParaRPr lang="en-GB" dirty="0">
              <a:latin typeface="Trebuchet MS" panose="020B0603020202020204" pitchFamily="34" charset="0"/>
            </a:endParaRPr>
          </a:p>
          <a:p>
            <a:endParaRPr lang="en-GB" dirty="0">
              <a:latin typeface="Trebuchet MS" panose="020B0603020202020204" pitchFamily="34" charset="0"/>
            </a:endParaRPr>
          </a:p>
          <a:p>
            <a:endParaRPr lang="en-GB" dirty="0">
              <a:latin typeface="Trebuchet MS" panose="020B0603020202020204" pitchFamily="34" charset="0"/>
            </a:endParaRPr>
          </a:p>
          <a:p>
            <a:endParaRPr lang="en-GB" dirty="0">
              <a:latin typeface="Trebuchet MS" panose="020B0603020202020204" pitchFamily="34" charset="0"/>
            </a:endParaRPr>
          </a:p>
          <a:p>
            <a:endParaRPr lang="en-GB" dirty="0">
              <a:latin typeface="Trebuchet MS" panose="020B0603020202020204" pitchFamily="34" charset="0"/>
            </a:endParaRPr>
          </a:p>
          <a:p>
            <a:endParaRPr lang="en-GB" dirty="0">
              <a:latin typeface="Trebuchet MS" panose="020B0603020202020204" pitchFamily="34" charset="0"/>
            </a:endParaRPr>
          </a:p>
          <a:p>
            <a:endParaRPr lang="en-GB" dirty="0">
              <a:latin typeface="Trebuchet MS" panose="020B0603020202020204" pitchFamily="34" charset="0"/>
            </a:endParaRPr>
          </a:p>
          <a:p>
            <a:endParaRPr lang="en-GB" dirty="0">
              <a:latin typeface="Trebuchet MS" panose="020B0603020202020204" pitchFamily="34" charset="0"/>
            </a:endParaRPr>
          </a:p>
          <a:p>
            <a:endParaRPr lang="en-GB" dirty="0">
              <a:latin typeface="Trebuchet MS" panose="020B0603020202020204" pitchFamily="34" charset="0"/>
            </a:endParaRPr>
          </a:p>
          <a:p>
            <a:endParaRPr lang="en-GB" dirty="0">
              <a:latin typeface="Trebuchet MS" panose="020B0603020202020204" pitchFamily="34" charset="0"/>
            </a:endParaRPr>
          </a:p>
          <a:p>
            <a:r>
              <a:rPr lang="en-GB" dirty="0">
                <a:latin typeface="Trebuchet MS" panose="020B0603020202020204" pitchFamily="34" charset="0"/>
              </a:rPr>
              <a:t>Our aim is to help students to recognise transferable skills required for future employment and to help guide their decision making as they move through their school career and future choices.</a:t>
            </a:r>
          </a:p>
        </p:txBody>
      </p:sp>
      <p:pic>
        <p:nvPicPr>
          <p:cNvPr id="5" name="Picture 4">
            <a:extLst>
              <a:ext uri="{FF2B5EF4-FFF2-40B4-BE49-F238E27FC236}">
                <a16:creationId xmlns:a16="http://schemas.microsoft.com/office/drawing/2014/main" id="{77306509-F8E7-84E7-4DFF-B5A72BD29CB6}"/>
              </a:ext>
            </a:extLst>
          </p:cNvPr>
          <p:cNvPicPr>
            <a:picLocks noChangeAspect="1"/>
          </p:cNvPicPr>
          <p:nvPr/>
        </p:nvPicPr>
        <p:blipFill rotWithShape="1">
          <a:blip r:embed="rId3"/>
          <a:srcRect l="22929" t="19155" r="63143" b="18286"/>
          <a:stretch/>
        </p:blipFill>
        <p:spPr>
          <a:xfrm>
            <a:off x="1032327" y="1882497"/>
            <a:ext cx="2203633" cy="309300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a:extLst>
              <a:ext uri="{FF2B5EF4-FFF2-40B4-BE49-F238E27FC236}">
                <a16:creationId xmlns:a16="http://schemas.microsoft.com/office/drawing/2014/main" id="{96914387-3EF4-493B-DF85-B216795ED8DE}"/>
              </a:ext>
            </a:extLst>
          </p:cNvPr>
          <p:cNvPicPr>
            <a:picLocks noChangeAspect="1"/>
          </p:cNvPicPr>
          <p:nvPr/>
        </p:nvPicPr>
        <p:blipFill rotWithShape="1">
          <a:blip r:embed="rId4"/>
          <a:srcRect l="16179" t="20273" r="56500" b="19657"/>
          <a:stretch/>
        </p:blipFill>
        <p:spPr>
          <a:xfrm>
            <a:off x="3713073" y="1882497"/>
            <a:ext cx="4389937" cy="301619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168225281"/>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6500" y="3126413"/>
            <a:ext cx="4290156" cy="1723549"/>
          </a:xfrm>
          <a:prstGeom prst="rect">
            <a:avLst/>
          </a:prstGeom>
          <a:noFill/>
        </p:spPr>
        <p:txBody>
          <a:bodyPr wrap="square" rtlCol="0">
            <a:spAutoFit/>
          </a:bodyPr>
          <a:lstStyle/>
          <a:p>
            <a:r>
              <a:rPr lang="en-US" sz="2200" dirty="0"/>
              <a:t>All parents/carers have been emailed a letter to explain the process. Please ensure emails are checked to access this.</a:t>
            </a:r>
            <a:endParaRPr lang="en-GB" sz="2200" dirty="0"/>
          </a:p>
          <a:p>
            <a:r>
              <a:rPr lang="en-GB" dirty="0"/>
              <a:t> </a:t>
            </a:r>
          </a:p>
        </p:txBody>
      </p:sp>
      <p:pic>
        <p:nvPicPr>
          <p:cNvPr id="4" name="Picture 3"/>
          <p:cNvPicPr>
            <a:picLocks noChangeAspect="1"/>
          </p:cNvPicPr>
          <p:nvPr/>
        </p:nvPicPr>
        <p:blipFill>
          <a:blip r:embed="rId2"/>
          <a:stretch>
            <a:fillRect/>
          </a:stretch>
        </p:blipFill>
        <p:spPr>
          <a:xfrm>
            <a:off x="4646656" y="590935"/>
            <a:ext cx="419100" cy="276225"/>
          </a:xfrm>
          <a:prstGeom prst="rect">
            <a:avLst/>
          </a:prstGeom>
        </p:spPr>
      </p:pic>
      <p:sp>
        <p:nvSpPr>
          <p:cNvPr id="9" name="TextBox 8"/>
          <p:cNvSpPr txBox="1"/>
          <p:nvPr/>
        </p:nvSpPr>
        <p:spPr>
          <a:xfrm>
            <a:off x="356500" y="2133600"/>
            <a:ext cx="2499434" cy="1107996"/>
          </a:xfrm>
          <a:prstGeom prst="rect">
            <a:avLst/>
          </a:prstGeom>
          <a:noFill/>
        </p:spPr>
        <p:txBody>
          <a:bodyPr wrap="square" rtlCol="0">
            <a:spAutoFit/>
          </a:bodyPr>
          <a:lstStyle/>
          <a:p>
            <a:r>
              <a:rPr lang="en-GB" sz="6600" dirty="0"/>
              <a:t>Letter</a:t>
            </a:r>
            <a:endParaRPr lang="en-GB" sz="6000" dirty="0"/>
          </a:p>
        </p:txBody>
      </p:sp>
      <p:pic>
        <p:nvPicPr>
          <p:cNvPr id="5" name="Picture 4"/>
          <p:cNvPicPr>
            <a:picLocks noChangeAspect="1"/>
          </p:cNvPicPr>
          <p:nvPr/>
        </p:nvPicPr>
        <p:blipFill>
          <a:blip r:embed="rId3"/>
          <a:stretch>
            <a:fillRect/>
          </a:stretch>
        </p:blipFill>
        <p:spPr>
          <a:xfrm>
            <a:off x="365054" y="334655"/>
            <a:ext cx="2269133" cy="1350926"/>
          </a:xfrm>
          <a:prstGeom prst="rect">
            <a:avLst/>
          </a:prstGeom>
        </p:spPr>
      </p:pic>
      <p:pic>
        <p:nvPicPr>
          <p:cNvPr id="11" name="Picture 10"/>
          <p:cNvPicPr>
            <a:picLocks noChangeAspect="1"/>
          </p:cNvPicPr>
          <p:nvPr/>
        </p:nvPicPr>
        <p:blipFill rotWithShape="1">
          <a:blip r:embed="rId4"/>
          <a:srcRect l="11309" t="25536" r="75210" b="15714"/>
          <a:stretch/>
        </p:blipFill>
        <p:spPr>
          <a:xfrm rot="330428">
            <a:off x="4879790" y="1200522"/>
            <a:ext cx="3698193" cy="5036360"/>
          </a:xfrm>
          <a:prstGeom prst="rect">
            <a:avLst/>
          </a:prstGeom>
          <a:effectLst>
            <a:innerShdw blurRad="114300">
              <a:prstClr val="black"/>
            </a:innerShdw>
          </a:effectLst>
        </p:spPr>
      </p:pic>
    </p:spTree>
    <p:extLst>
      <p:ext uri="{BB962C8B-B14F-4D97-AF65-F5344CB8AC3E}">
        <p14:creationId xmlns:p14="http://schemas.microsoft.com/office/powerpoint/2010/main" val="820356282"/>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91954" y="1474436"/>
            <a:ext cx="5261146" cy="4370427"/>
          </a:xfrm>
          <a:prstGeom prst="rect">
            <a:avLst/>
          </a:prstGeom>
          <a:noFill/>
        </p:spPr>
        <p:txBody>
          <a:bodyPr wrap="square" rtlCol="0">
            <a:spAutoFit/>
          </a:bodyPr>
          <a:lstStyle/>
          <a:p>
            <a:r>
              <a:rPr lang="en-US" sz="2200" dirty="0"/>
              <a:t>The letter takes you to a link for a google Parental Consent Form.</a:t>
            </a:r>
          </a:p>
          <a:p>
            <a:endParaRPr lang="en-US" sz="2200" dirty="0"/>
          </a:p>
          <a:p>
            <a:r>
              <a:rPr lang="en-GB" u="sng" dirty="0">
                <a:hlinkClick r:id="rId2"/>
              </a:rPr>
              <a:t>https://forms.gle/GpMsVTRwA9z3hLWA9</a:t>
            </a:r>
            <a:endParaRPr lang="en-GB" u="sng" dirty="0"/>
          </a:p>
          <a:p>
            <a:endParaRPr lang="en-US" sz="2200" dirty="0"/>
          </a:p>
          <a:p>
            <a:r>
              <a:rPr lang="en-US" sz="2200" dirty="0"/>
              <a:t>This needs to be completed by the parent/carer so that students have permission to take part.</a:t>
            </a:r>
          </a:p>
          <a:p>
            <a:endParaRPr lang="en-US" sz="2200" dirty="0"/>
          </a:p>
          <a:p>
            <a:r>
              <a:rPr lang="en-US" sz="2200" dirty="0"/>
              <a:t>Without this, students will not be able to complete the work shadow day and will have to come into the school </a:t>
            </a:r>
            <a:r>
              <a:rPr lang="en-GB" sz="2200" dirty="0"/>
              <a:t>as normal.</a:t>
            </a:r>
          </a:p>
          <a:p>
            <a:r>
              <a:rPr lang="en-GB" dirty="0"/>
              <a:t> </a:t>
            </a:r>
          </a:p>
        </p:txBody>
      </p:sp>
      <p:pic>
        <p:nvPicPr>
          <p:cNvPr id="4" name="Picture 3"/>
          <p:cNvPicPr>
            <a:picLocks noChangeAspect="1"/>
          </p:cNvPicPr>
          <p:nvPr/>
        </p:nvPicPr>
        <p:blipFill>
          <a:blip r:embed="rId3"/>
          <a:stretch>
            <a:fillRect/>
          </a:stretch>
        </p:blipFill>
        <p:spPr>
          <a:xfrm>
            <a:off x="4646656" y="590935"/>
            <a:ext cx="419100" cy="276225"/>
          </a:xfrm>
          <a:prstGeom prst="rect">
            <a:avLst/>
          </a:prstGeom>
        </p:spPr>
      </p:pic>
      <p:sp>
        <p:nvSpPr>
          <p:cNvPr id="7" name="TextBox 6"/>
          <p:cNvSpPr txBox="1"/>
          <p:nvPr/>
        </p:nvSpPr>
        <p:spPr>
          <a:xfrm>
            <a:off x="491954" y="366440"/>
            <a:ext cx="3452725" cy="1107996"/>
          </a:xfrm>
          <a:prstGeom prst="rect">
            <a:avLst/>
          </a:prstGeom>
          <a:noFill/>
        </p:spPr>
        <p:txBody>
          <a:bodyPr wrap="square" rtlCol="0">
            <a:spAutoFit/>
          </a:bodyPr>
          <a:lstStyle/>
          <a:p>
            <a:r>
              <a:rPr lang="en-GB" sz="6600" dirty="0"/>
              <a:t>Consent</a:t>
            </a:r>
            <a:endParaRPr lang="en-GB" sz="6000" dirty="0"/>
          </a:p>
        </p:txBody>
      </p:sp>
      <p:pic>
        <p:nvPicPr>
          <p:cNvPr id="3" name="Picture 2"/>
          <p:cNvPicPr>
            <a:picLocks noChangeAspect="1"/>
          </p:cNvPicPr>
          <p:nvPr/>
        </p:nvPicPr>
        <p:blipFill rotWithShape="1">
          <a:blip r:embed="rId4"/>
          <a:srcRect l="15789" t="11684" r="66667" b="13649"/>
          <a:stretch/>
        </p:blipFill>
        <p:spPr>
          <a:xfrm>
            <a:off x="5753100" y="1124290"/>
            <a:ext cx="3058316" cy="4067560"/>
          </a:xfrm>
          <a:prstGeom prst="rect">
            <a:avLst/>
          </a:prstGeom>
        </p:spPr>
      </p:pic>
      <p:pic>
        <p:nvPicPr>
          <p:cNvPr id="8" name="Picture 7"/>
          <p:cNvPicPr>
            <a:picLocks noChangeAspect="1"/>
          </p:cNvPicPr>
          <p:nvPr/>
        </p:nvPicPr>
        <p:blipFill>
          <a:blip r:embed="rId5"/>
          <a:stretch>
            <a:fillRect/>
          </a:stretch>
        </p:blipFill>
        <p:spPr>
          <a:xfrm>
            <a:off x="413259" y="5754083"/>
            <a:ext cx="1310754" cy="780356"/>
          </a:xfrm>
          <a:prstGeom prst="rect">
            <a:avLst/>
          </a:prstGeom>
        </p:spPr>
      </p:pic>
    </p:spTree>
    <p:extLst>
      <p:ext uri="{BB962C8B-B14F-4D97-AF65-F5344CB8AC3E}">
        <p14:creationId xmlns:p14="http://schemas.microsoft.com/office/powerpoint/2010/main" val="2128386947"/>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3632" y="1210961"/>
            <a:ext cx="6507843" cy="3816429"/>
          </a:xfrm>
          <a:prstGeom prst="rect">
            <a:avLst/>
          </a:prstGeom>
          <a:noFill/>
        </p:spPr>
        <p:txBody>
          <a:bodyPr wrap="square" rtlCol="0">
            <a:spAutoFit/>
          </a:bodyPr>
          <a:lstStyle/>
          <a:p>
            <a:r>
              <a:rPr lang="en-GB" sz="3200" dirty="0"/>
              <a:t>There are just a few weeks to organise this but do not leave it until the last minute.</a:t>
            </a:r>
          </a:p>
          <a:p>
            <a:endParaRPr lang="en-GB" sz="3200" dirty="0"/>
          </a:p>
          <a:p>
            <a:r>
              <a:rPr lang="en-GB" sz="3200" dirty="0"/>
              <a:t>A completed </a:t>
            </a:r>
            <a:r>
              <a:rPr lang="en-GB" sz="3200" b="1" dirty="0"/>
              <a:t>Parental Consent Form</a:t>
            </a:r>
            <a:r>
              <a:rPr lang="en-GB" sz="3200" dirty="0"/>
              <a:t> must be submitted by:</a:t>
            </a:r>
          </a:p>
          <a:p>
            <a:endParaRPr lang="en-GB" sz="3200" dirty="0"/>
          </a:p>
          <a:p>
            <a:r>
              <a:rPr lang="en-GB" dirty="0"/>
              <a:t> </a:t>
            </a:r>
          </a:p>
        </p:txBody>
      </p:sp>
      <p:pic>
        <p:nvPicPr>
          <p:cNvPr id="1026"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451208">
            <a:off x="6957618" y="444815"/>
            <a:ext cx="1899725" cy="1899725"/>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pic>
        <p:nvPicPr>
          <p:cNvPr id="1028" name="Picture 4" descr="Image result for drawing pin"/>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7536437" y="319167"/>
            <a:ext cx="1146794" cy="76453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5"/>
          <a:stretch>
            <a:fillRect/>
          </a:stretch>
        </p:blipFill>
        <p:spPr>
          <a:xfrm>
            <a:off x="7506011" y="5748971"/>
            <a:ext cx="1310754" cy="780356"/>
          </a:xfrm>
          <a:prstGeom prst="rect">
            <a:avLst/>
          </a:prstGeom>
        </p:spPr>
      </p:pic>
      <p:sp>
        <p:nvSpPr>
          <p:cNvPr id="4" name="Rectangle 3"/>
          <p:cNvSpPr/>
          <p:nvPr/>
        </p:nvSpPr>
        <p:spPr>
          <a:xfrm>
            <a:off x="1609269" y="4776019"/>
            <a:ext cx="6141489" cy="769441"/>
          </a:xfrm>
          <a:prstGeom prst="rect">
            <a:avLst/>
          </a:prstGeom>
        </p:spPr>
        <p:txBody>
          <a:bodyPr wrap="none">
            <a:spAutoFit/>
          </a:bodyPr>
          <a:lstStyle/>
          <a:p>
            <a:r>
              <a:rPr lang="en-GB" sz="4400" b="1" dirty="0">
                <a:solidFill>
                  <a:srgbClr val="0070C0"/>
                </a:solidFill>
              </a:rPr>
              <a:t>Friday 13</a:t>
            </a:r>
            <a:r>
              <a:rPr lang="en-GB" sz="4400" b="1" baseline="30000" dirty="0">
                <a:solidFill>
                  <a:srgbClr val="0070C0"/>
                </a:solidFill>
              </a:rPr>
              <a:t>th</a:t>
            </a:r>
            <a:r>
              <a:rPr lang="en-GB" sz="4400" b="1" dirty="0">
                <a:solidFill>
                  <a:srgbClr val="0070C0"/>
                </a:solidFill>
              </a:rPr>
              <a:t> February 2026</a:t>
            </a:r>
          </a:p>
        </p:txBody>
      </p:sp>
    </p:spTree>
    <p:extLst>
      <p:ext uri="{BB962C8B-B14F-4D97-AF65-F5344CB8AC3E}">
        <p14:creationId xmlns:p14="http://schemas.microsoft.com/office/powerpoint/2010/main" val="2388312851"/>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543187" y="108589"/>
            <a:ext cx="7911672" cy="7201972"/>
          </a:xfrm>
          <a:prstGeom prst="rect">
            <a:avLst/>
          </a:prstGeom>
          <a:noFill/>
        </p:spPr>
        <p:txBody>
          <a:bodyPr wrap="square" rtlCol="0">
            <a:spAutoFit/>
          </a:bodyPr>
          <a:lstStyle/>
          <a:p>
            <a:r>
              <a:rPr lang="en-GB" sz="2800" b="1" dirty="0">
                <a:solidFill>
                  <a:srgbClr val="0070C0"/>
                </a:solidFill>
                <a:latin typeface="Lato-Black"/>
              </a:rPr>
              <a:t>Frequently Asked Questions</a:t>
            </a:r>
          </a:p>
          <a:p>
            <a:endParaRPr lang="en-GB" sz="2800" b="1" dirty="0">
              <a:solidFill>
                <a:srgbClr val="0070C0"/>
              </a:solidFill>
              <a:latin typeface="Lato-Black"/>
            </a:endParaRPr>
          </a:p>
          <a:p>
            <a:r>
              <a:rPr lang="en-GB" sz="2000" b="1" dirty="0">
                <a:solidFill>
                  <a:srgbClr val="0070C0"/>
                </a:solidFill>
                <a:latin typeface="Lato-Black"/>
              </a:rPr>
              <a:t>My parents work in an environment that is not suitable for young people. What do I do?</a:t>
            </a:r>
          </a:p>
          <a:p>
            <a:pPr marL="457200" indent="-457200">
              <a:buFont typeface="Arial" panose="020B0604020202020204" pitchFamily="34" charset="0"/>
              <a:buChar char="•"/>
            </a:pPr>
            <a:r>
              <a:rPr lang="en-GB" sz="2000" b="1" dirty="0">
                <a:latin typeface="Lato-Black"/>
              </a:rPr>
              <a:t>You can shadow another family member, or a family friend. </a:t>
            </a:r>
          </a:p>
          <a:p>
            <a:endParaRPr lang="en-GB" sz="2000" b="1" dirty="0">
              <a:solidFill>
                <a:srgbClr val="0070C0"/>
              </a:solidFill>
              <a:latin typeface="Lato-Black"/>
            </a:endParaRPr>
          </a:p>
          <a:p>
            <a:r>
              <a:rPr lang="en-GB" sz="2000" b="1" dirty="0">
                <a:solidFill>
                  <a:srgbClr val="0070C0"/>
                </a:solidFill>
                <a:latin typeface="Lato-Black"/>
              </a:rPr>
              <a:t>My parents work from home. What do I do?</a:t>
            </a:r>
          </a:p>
          <a:p>
            <a:pPr marL="457200" indent="-457200">
              <a:buFont typeface="Arial" panose="020B0604020202020204" pitchFamily="34" charset="0"/>
              <a:buChar char="•"/>
            </a:pPr>
            <a:r>
              <a:rPr lang="en-GB" sz="2000" b="1" dirty="0">
                <a:latin typeface="Lato-Black"/>
              </a:rPr>
              <a:t>This is still a valid work place experience and you can shadow your parent in their home-office environment.</a:t>
            </a:r>
          </a:p>
          <a:p>
            <a:endParaRPr lang="en-GB" sz="2000" b="1" dirty="0">
              <a:latin typeface="Lato-Black"/>
            </a:endParaRPr>
          </a:p>
          <a:p>
            <a:r>
              <a:rPr lang="en-GB" sz="2000" b="1" dirty="0">
                <a:solidFill>
                  <a:srgbClr val="0070C0"/>
                </a:solidFill>
                <a:latin typeface="Lato-Black"/>
              </a:rPr>
              <a:t>I’m not interesting in pursuing the same career as my parents do. What do I do?</a:t>
            </a:r>
          </a:p>
          <a:p>
            <a:pPr marL="342900" indent="-342900">
              <a:buFont typeface="Arial" panose="020B0604020202020204" pitchFamily="34" charset="0"/>
              <a:buChar char="•"/>
            </a:pPr>
            <a:r>
              <a:rPr lang="en-GB" sz="2000" b="1" dirty="0">
                <a:latin typeface="Lato-Black"/>
              </a:rPr>
              <a:t>Again, this is still a valid work shadow experience. It might help you to confirm your future choices or you may recognise some transferable skills.</a:t>
            </a:r>
          </a:p>
          <a:p>
            <a:endParaRPr lang="en-GB" sz="2000" b="1" dirty="0">
              <a:solidFill>
                <a:srgbClr val="0070C0"/>
              </a:solidFill>
              <a:latin typeface="Lato-Black"/>
            </a:endParaRPr>
          </a:p>
          <a:p>
            <a:r>
              <a:rPr lang="en-GB" sz="2000" b="1" dirty="0">
                <a:solidFill>
                  <a:srgbClr val="0070C0"/>
                </a:solidFill>
                <a:latin typeface="Lato-Black"/>
              </a:rPr>
              <a:t>What happens if we can’t organise a workplace day? Or my parents do not give consent.</a:t>
            </a:r>
          </a:p>
          <a:p>
            <a:pPr marL="457200" indent="-457200">
              <a:buFont typeface="Arial" panose="020B0604020202020204" pitchFamily="34" charset="0"/>
              <a:buChar char="•"/>
            </a:pPr>
            <a:r>
              <a:rPr lang="en-GB" sz="2000" b="1" dirty="0">
                <a:latin typeface="Lato-Black"/>
              </a:rPr>
              <a:t>You should come into school. Normal lessons will not run so you will be supervised to complete some work-related study.</a:t>
            </a:r>
          </a:p>
          <a:p>
            <a:endParaRPr lang="en-GB" sz="2800" b="1" dirty="0">
              <a:solidFill>
                <a:srgbClr val="0070C0"/>
              </a:solidFill>
            </a:endParaRPr>
          </a:p>
          <a:p>
            <a:r>
              <a:rPr lang="en-GB" dirty="0"/>
              <a:t> </a:t>
            </a:r>
          </a:p>
        </p:txBody>
      </p:sp>
      <p:pic>
        <p:nvPicPr>
          <p:cNvPr id="4" name="Picture 3"/>
          <p:cNvPicPr>
            <a:picLocks noChangeAspect="1"/>
          </p:cNvPicPr>
          <p:nvPr/>
        </p:nvPicPr>
        <p:blipFill>
          <a:blip r:embed="rId2"/>
          <a:stretch>
            <a:fillRect/>
          </a:stretch>
        </p:blipFill>
        <p:spPr>
          <a:xfrm>
            <a:off x="7663838" y="177100"/>
            <a:ext cx="1310734" cy="781082"/>
          </a:xfrm>
          <a:prstGeom prst="rect">
            <a:avLst/>
          </a:prstGeom>
        </p:spPr>
      </p:pic>
    </p:spTree>
    <p:extLst>
      <p:ext uri="{BB962C8B-B14F-4D97-AF65-F5344CB8AC3E}">
        <p14:creationId xmlns:p14="http://schemas.microsoft.com/office/powerpoint/2010/main" val="46449480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3" end="3"/>
                                            </p:txEl>
                                          </p:spTgt>
                                        </p:tgtEl>
                                        <p:attrNameLst>
                                          <p:attrName>style.visibility</p:attrName>
                                        </p:attrNameLst>
                                      </p:cBhvr>
                                      <p:to>
                                        <p:strVal val="visible"/>
                                      </p:to>
                                    </p:set>
                                    <p:anim calcmode="lin" valueType="num">
                                      <p:cBhvr additive="base">
                                        <p:cTn id="7"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5" end="5"/>
                                            </p:txEl>
                                          </p:spTgt>
                                        </p:tgtEl>
                                        <p:attrNameLst>
                                          <p:attrName>style.visibility</p:attrName>
                                        </p:attrNameLst>
                                      </p:cBhvr>
                                      <p:to>
                                        <p:strVal val="visible"/>
                                      </p:to>
                                    </p:set>
                                    <p:anim calcmode="lin" valueType="num">
                                      <p:cBhvr additive="base">
                                        <p:cTn id="13"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xEl>
                                              <p:pRg st="6" end="6"/>
                                            </p:txEl>
                                          </p:spTgt>
                                        </p:tgtEl>
                                        <p:attrNameLst>
                                          <p:attrName>style.visibility</p:attrName>
                                        </p:attrNameLst>
                                      </p:cBhvr>
                                      <p:to>
                                        <p:strVal val="visible"/>
                                      </p:to>
                                    </p:set>
                                    <p:anim calcmode="lin" valueType="num">
                                      <p:cBhvr additive="base">
                                        <p:cTn id="19" dur="500" fill="hold"/>
                                        <p:tgtEl>
                                          <p:spTgt spid="7">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xEl>
                                              <p:pRg st="8" end="8"/>
                                            </p:txEl>
                                          </p:spTgt>
                                        </p:tgtEl>
                                        <p:attrNameLst>
                                          <p:attrName>style.visibility</p:attrName>
                                        </p:attrNameLst>
                                      </p:cBhvr>
                                      <p:to>
                                        <p:strVal val="visible"/>
                                      </p:to>
                                    </p:set>
                                    <p:anim calcmode="lin" valueType="num">
                                      <p:cBhvr additive="base">
                                        <p:cTn id="25" dur="500" fill="hold"/>
                                        <p:tgtEl>
                                          <p:spTgt spid="7">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
                                            <p:txEl>
                                              <p:pRg st="9" end="9"/>
                                            </p:txEl>
                                          </p:spTgt>
                                        </p:tgtEl>
                                        <p:attrNameLst>
                                          <p:attrName>style.visibility</p:attrName>
                                        </p:attrNameLst>
                                      </p:cBhvr>
                                      <p:to>
                                        <p:strVal val="visible"/>
                                      </p:to>
                                    </p:set>
                                    <p:anim calcmode="lin" valueType="num">
                                      <p:cBhvr additive="base">
                                        <p:cTn id="31" dur="500" fill="hold"/>
                                        <p:tgtEl>
                                          <p:spTgt spid="7">
                                            <p:txEl>
                                              <p:pRg st="9" end="9"/>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
                                            <p:txEl>
                                              <p:pRg st="11" end="11"/>
                                            </p:txEl>
                                          </p:spTgt>
                                        </p:tgtEl>
                                        <p:attrNameLst>
                                          <p:attrName>style.visibility</p:attrName>
                                        </p:attrNameLst>
                                      </p:cBhvr>
                                      <p:to>
                                        <p:strVal val="visible"/>
                                      </p:to>
                                    </p:set>
                                    <p:anim calcmode="lin" valueType="num">
                                      <p:cBhvr additive="base">
                                        <p:cTn id="37" dur="500" fill="hold"/>
                                        <p:tgtEl>
                                          <p:spTgt spid="7">
                                            <p:txEl>
                                              <p:pRg st="11" end="1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7">
                                            <p:txEl>
                                              <p:pRg st="12" end="12"/>
                                            </p:txEl>
                                          </p:spTgt>
                                        </p:tgtEl>
                                        <p:attrNameLst>
                                          <p:attrName>style.visibility</p:attrName>
                                        </p:attrNameLst>
                                      </p:cBhvr>
                                      <p:to>
                                        <p:strVal val="visible"/>
                                      </p:to>
                                    </p:set>
                                    <p:anim calcmode="lin" valueType="num">
                                      <p:cBhvr additive="base">
                                        <p:cTn id="43" dur="500" fill="hold"/>
                                        <p:tgtEl>
                                          <p:spTgt spid="7">
                                            <p:txEl>
                                              <p:pRg st="12" end="1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582B8B-32F7-1B0D-1F86-39261605F9CE}"/>
              </a:ext>
            </a:extLst>
          </p:cNvPr>
          <p:cNvSpPr>
            <a:spLocks noGrp="1"/>
          </p:cNvSpPr>
          <p:nvPr>
            <p:ph idx="1"/>
          </p:nvPr>
        </p:nvSpPr>
        <p:spPr>
          <a:xfrm>
            <a:off x="628650" y="285750"/>
            <a:ext cx="7886700" cy="6305550"/>
          </a:xfrm>
        </p:spPr>
        <p:txBody>
          <a:bodyPr>
            <a:normAutofit fontScale="92500" lnSpcReduction="10000"/>
          </a:bodyPr>
          <a:lstStyle/>
          <a:p>
            <a:pPr marL="0" indent="0">
              <a:buNone/>
            </a:pPr>
            <a:r>
              <a:rPr lang="en-GB" sz="2200" b="1" dirty="0">
                <a:solidFill>
                  <a:srgbClr val="0070C0"/>
                </a:solidFill>
                <a:latin typeface="Lato-Black"/>
              </a:rPr>
              <a:t>Frequently Asked Questions</a:t>
            </a:r>
          </a:p>
          <a:p>
            <a:pPr marL="0" indent="0">
              <a:buNone/>
            </a:pPr>
            <a:endParaRPr lang="en-GB" sz="2200" b="1" dirty="0">
              <a:solidFill>
                <a:srgbClr val="0070C0"/>
              </a:solidFill>
              <a:latin typeface="Lato-Black"/>
            </a:endParaRPr>
          </a:p>
          <a:p>
            <a:pPr marL="0" indent="0">
              <a:buNone/>
            </a:pPr>
            <a:endParaRPr lang="en-GB" sz="2200" b="1" dirty="0">
              <a:solidFill>
                <a:srgbClr val="0070C0"/>
              </a:solidFill>
              <a:latin typeface="Lato-Black"/>
            </a:endParaRPr>
          </a:p>
          <a:p>
            <a:pPr marL="0" indent="0">
              <a:buNone/>
            </a:pPr>
            <a:r>
              <a:rPr lang="en-GB" sz="2200" b="1" dirty="0">
                <a:solidFill>
                  <a:srgbClr val="0070C0"/>
                </a:solidFill>
                <a:latin typeface="Lato-Black"/>
              </a:rPr>
              <a:t>Can I organise a Work Shadowing experience with an employer of my own choice?</a:t>
            </a:r>
          </a:p>
          <a:p>
            <a:r>
              <a:rPr lang="en-GB" sz="2200" b="1" dirty="0">
                <a:latin typeface="Lato-Black"/>
              </a:rPr>
              <a:t>This may be possible, but parents/carers must take full responsibility for the safeguarding of their child while on Work Shadowing. The school will not take responsibility or sign employer consent forms for Work Shadowing in Y8. Formal Work Experience is offered in Y10, and this is when students will have greater choice of employers, which will be fully supported by the school.</a:t>
            </a:r>
          </a:p>
          <a:p>
            <a:pPr marL="0" indent="0">
              <a:buNone/>
            </a:pPr>
            <a:endParaRPr lang="en-GB" sz="2200" b="1" dirty="0">
              <a:latin typeface="Lato-Black"/>
            </a:endParaRPr>
          </a:p>
          <a:p>
            <a:pPr marL="0" indent="0">
              <a:buNone/>
            </a:pPr>
            <a:r>
              <a:rPr lang="en-GB" sz="2200" b="1" dirty="0">
                <a:solidFill>
                  <a:srgbClr val="0070C0"/>
                </a:solidFill>
                <a:latin typeface="Lato-Black"/>
              </a:rPr>
              <a:t>I can’t access the online consent form.</a:t>
            </a:r>
          </a:p>
          <a:p>
            <a:r>
              <a:rPr lang="en-GB" sz="2200" b="1" dirty="0">
                <a:latin typeface="Lato-Black"/>
              </a:rPr>
              <a:t>Please email us or ask students to collect a paper form from us.</a:t>
            </a:r>
          </a:p>
          <a:p>
            <a:pPr marL="0" indent="0">
              <a:buNone/>
            </a:pPr>
            <a:endParaRPr lang="en-GB" sz="2200" b="1" dirty="0">
              <a:latin typeface="Lato-Black"/>
            </a:endParaRPr>
          </a:p>
          <a:p>
            <a:pPr marL="0" indent="0">
              <a:buNone/>
            </a:pPr>
            <a:r>
              <a:rPr lang="en-GB" sz="2200" b="1" dirty="0">
                <a:solidFill>
                  <a:srgbClr val="0070C0"/>
                </a:solidFill>
                <a:latin typeface="Lato-Black"/>
              </a:rPr>
              <a:t>I have further questions:</a:t>
            </a:r>
          </a:p>
          <a:p>
            <a:pPr marL="0" indent="0">
              <a:buNone/>
            </a:pPr>
            <a:r>
              <a:rPr lang="en-GB" sz="2200" b="1" dirty="0">
                <a:latin typeface="Lato-Black"/>
              </a:rPr>
              <a:t>Please email one of the Careers Team:</a:t>
            </a:r>
          </a:p>
          <a:p>
            <a:r>
              <a:rPr lang="en-GB" sz="2200" b="1" dirty="0">
                <a:latin typeface="Lato-Black"/>
              </a:rPr>
              <a:t>Miss Freezer – Assistant Headteacher: </a:t>
            </a:r>
            <a:r>
              <a:rPr lang="en-GB" sz="2200" b="1" dirty="0">
                <a:latin typeface="Lato-Black"/>
                <a:hlinkClick r:id="rId2"/>
              </a:rPr>
              <a:t>kfreezer@ndhs.org.uk</a:t>
            </a:r>
            <a:endParaRPr lang="en-GB" sz="2200" b="1" dirty="0">
              <a:latin typeface="Lato-Black"/>
            </a:endParaRPr>
          </a:p>
          <a:p>
            <a:r>
              <a:rPr lang="en-GB" sz="2200" b="1" dirty="0">
                <a:latin typeface="Lato-Black"/>
              </a:rPr>
              <a:t>Mrs Holden – Careers Coordinator: </a:t>
            </a:r>
            <a:r>
              <a:rPr lang="en-GB" sz="2200" b="1" dirty="0">
                <a:latin typeface="Lato-Black"/>
                <a:hlinkClick r:id="rId3"/>
              </a:rPr>
              <a:t>rholden@ndhs.org.uk</a:t>
            </a:r>
            <a:endParaRPr lang="en-GB" sz="2200" b="1" dirty="0">
              <a:latin typeface="Lato-Black"/>
            </a:endParaRPr>
          </a:p>
          <a:p>
            <a:pPr marL="0" indent="0">
              <a:buNone/>
            </a:pPr>
            <a:endParaRPr lang="en-GB" sz="2400" b="1" dirty="0"/>
          </a:p>
        </p:txBody>
      </p:sp>
      <p:pic>
        <p:nvPicPr>
          <p:cNvPr id="4" name="Picture 3">
            <a:extLst>
              <a:ext uri="{FF2B5EF4-FFF2-40B4-BE49-F238E27FC236}">
                <a16:creationId xmlns:a16="http://schemas.microsoft.com/office/drawing/2014/main" id="{AEAEE55D-78B1-44E1-4B0C-EDC1B5B1AD3C}"/>
              </a:ext>
            </a:extLst>
          </p:cNvPr>
          <p:cNvPicPr>
            <a:picLocks noChangeAspect="1"/>
          </p:cNvPicPr>
          <p:nvPr/>
        </p:nvPicPr>
        <p:blipFill>
          <a:blip r:embed="rId4"/>
          <a:stretch>
            <a:fillRect/>
          </a:stretch>
        </p:blipFill>
        <p:spPr>
          <a:xfrm>
            <a:off x="7528899" y="142875"/>
            <a:ext cx="1234102" cy="733425"/>
          </a:xfrm>
          <a:prstGeom prst="rect">
            <a:avLst/>
          </a:prstGeom>
        </p:spPr>
      </p:pic>
    </p:spTree>
    <p:extLst>
      <p:ext uri="{BB962C8B-B14F-4D97-AF65-F5344CB8AC3E}">
        <p14:creationId xmlns:p14="http://schemas.microsoft.com/office/powerpoint/2010/main" val="1083566685"/>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F5B56-9625-DB2F-3065-EFC3A9E01D4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CAF5E1C-8AA5-728C-B375-069096A31E13}"/>
              </a:ext>
            </a:extLst>
          </p:cNvPr>
          <p:cNvSpPr>
            <a:spLocks noGrp="1"/>
          </p:cNvSpPr>
          <p:nvPr>
            <p:ph idx="1"/>
          </p:nvPr>
        </p:nvSpPr>
        <p:spPr/>
        <p:txBody>
          <a:bodyPr/>
          <a:lstStyle/>
          <a:p>
            <a:endParaRPr lang="en-GB" dirty="0"/>
          </a:p>
        </p:txBody>
      </p:sp>
      <p:pic>
        <p:nvPicPr>
          <p:cNvPr id="5" name="Picture 4">
            <a:extLst>
              <a:ext uri="{FF2B5EF4-FFF2-40B4-BE49-F238E27FC236}">
                <a16:creationId xmlns:a16="http://schemas.microsoft.com/office/drawing/2014/main" id="{33FA14DA-32B9-A337-24E7-973E6D551B0C}"/>
              </a:ext>
            </a:extLst>
          </p:cNvPr>
          <p:cNvPicPr>
            <a:picLocks noChangeAspect="1"/>
          </p:cNvPicPr>
          <p:nvPr/>
        </p:nvPicPr>
        <p:blipFill rotWithShape="1">
          <a:blip r:embed="rId2"/>
          <a:srcRect l="4469" t="17142" r="66994" b="16907"/>
          <a:stretch/>
        </p:blipFill>
        <p:spPr>
          <a:xfrm>
            <a:off x="295642" y="233361"/>
            <a:ext cx="8552716" cy="6176963"/>
          </a:xfrm>
          <a:prstGeom prst="rect">
            <a:avLst/>
          </a:prstGeom>
        </p:spPr>
      </p:pic>
    </p:spTree>
    <p:extLst>
      <p:ext uri="{BB962C8B-B14F-4D97-AF65-F5344CB8AC3E}">
        <p14:creationId xmlns:p14="http://schemas.microsoft.com/office/powerpoint/2010/main" val="3525198008"/>
      </p:ext>
    </p:extLst>
  </p:cSld>
  <p:clrMapOvr>
    <a:masterClrMapping/>
  </p:clrMapOvr>
  <p:transition spd="slow">
    <p:wip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320</TotalTime>
  <Words>652</Words>
  <Application>Microsoft Office PowerPoint</Application>
  <PresentationFormat>On-screen Show (4:3)</PresentationFormat>
  <Paragraphs>73</Paragraphs>
  <Slides>10</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vt:i4>
      </vt:variant>
    </vt:vector>
  </HeadingPairs>
  <TitlesOfParts>
    <vt:vector size="19" baseType="lpstr">
      <vt:lpstr>Aptos</vt:lpstr>
      <vt:lpstr>Arial</vt:lpstr>
      <vt:lpstr>Calibri</vt:lpstr>
      <vt:lpstr>Calibri Light</vt:lpstr>
      <vt:lpstr>Century Gothic</vt:lpstr>
      <vt:lpstr>Lato-Black</vt:lpstr>
      <vt:lpstr>Lato-Heavy</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Cliffpark Ormiston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Kate Freezer</cp:lastModifiedBy>
  <cp:revision>35</cp:revision>
  <dcterms:created xsi:type="dcterms:W3CDTF">2019-01-16T16:35:55Z</dcterms:created>
  <dcterms:modified xsi:type="dcterms:W3CDTF">2026-01-08T14:53:01Z</dcterms:modified>
</cp:coreProperties>
</file>