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4"/>
  </p:notesMasterIdLst>
  <p:handoutMasterIdLst>
    <p:handoutMasterId r:id="rId15"/>
  </p:handoutMasterIdLst>
  <p:sldIdLst>
    <p:sldId id="304" r:id="rId2"/>
    <p:sldId id="294" r:id="rId3"/>
    <p:sldId id="295" r:id="rId4"/>
    <p:sldId id="30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</p:sldIdLst>
  <p:sldSz cx="9144000" cy="6858000" type="screen4x3"/>
  <p:notesSz cx="9774238" cy="67246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32" autoAdjust="0"/>
    <p:restoredTop sz="89048" autoAdjust="0"/>
  </p:normalViewPr>
  <p:slideViewPr>
    <p:cSldViewPr>
      <p:cViewPr varScale="1">
        <p:scale>
          <a:sx n="102" d="100"/>
          <a:sy n="102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5503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36474" y="0"/>
            <a:ext cx="4235503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87251"/>
            <a:ext cx="4235503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36474" y="6387251"/>
            <a:ext cx="4235503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CE17D6E-932C-4508-9059-1F98161082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19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35503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36474" y="0"/>
            <a:ext cx="4235503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06750" y="504825"/>
            <a:ext cx="3360738" cy="252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424" y="3194209"/>
            <a:ext cx="7819390" cy="302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87251"/>
            <a:ext cx="4235503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36474" y="6387251"/>
            <a:ext cx="4235503" cy="3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06" tIns="45103" rIns="90206" bIns="451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5D3591-C797-4915-91BD-F1465DBDB2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001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D3591-C797-4915-91BD-F1465DBDB26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96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2920" indent="-281892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27570" indent="-22551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78597" indent="-22551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29625" indent="-22551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80653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31681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382709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33736" indent="-2255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E1A4118-77FB-46C8-8861-635C4F0205A5}" type="slidenum">
              <a:rPr lang="es-ES" smtClean="0">
                <a:latin typeface="Arial" charset="0"/>
              </a:rPr>
              <a:pPr eaLnBrk="1" hangingPunct="1"/>
              <a:t>10</a:t>
            </a:fld>
            <a:endParaRPr lang="es-ES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572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34198-6109-4440-A66F-F0019ABEB25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5BDDF-BB92-4B8D-89D0-A1FDC58065B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23D46-A9A3-459F-BB78-0710E27C21D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22949-6239-45CA-8F5B-E8581D520E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74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18A4-BB4B-4942-BC23-DAF3AF476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7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CB139-38B2-457C-B932-1B78171618A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E196-43D9-48C5-940F-F7388596D2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93669-EDC5-4D1C-8021-92EAD083B40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20DE6-4308-4E69-8F58-28C218DE4F7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9970EB-468B-46A0-A35D-23134248419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3D48C-9D31-41C5-A6E5-CB516EBC7D9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E798B-A19C-4121-8F6B-5FEECB7BAED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28F72-218A-4389-97D7-EABB6998436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625F79-03C9-40C0-A62C-ECCF8A05736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bc.co.uk/news/education-17741653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hyperlink" Target="http://images.google.co.uk/imgres?imgurl=http://www.isam.is/myndir/saelgaeti/tictac/tictac_mint_1.jpg&amp;imgrefurl=http://blog.myspace.com/index.cfm?fuseaction=blog.view&amp;friendID=77078380&amp;blogID=227142063&amp;h=1561&amp;w=1026&amp;sz=221&amp;hl=en&amp;start=3&amp;tbnid=Y5LcQ18XTRqu3M:&amp;tbnh=150&amp;tbnw=99&amp;prev=/images?q=tictac&amp;gbv=2&amp;svnum=10&amp;hl=en&amp;safe=active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.uk/imgres?imgurl=http://www.cell-phone-numbers.com/redcell.jpg&amp;imgrefurl=http://www.ictcoordinator.co.uk/index.asp?inc=news&amp;showall=yes&amp;h=461&amp;w=720&amp;sz=74&amp;hl=en&amp;start=12&amp;um=1&amp;tbnid=Kk7-h4mKCvRUtM:&amp;tbnh=90&amp;tbnw=140&amp;prev=/images?q=mobile+phone+gcse&amp;svnum=10&amp;um=1&amp;hl=en&amp;safe=activ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88100"/>
            <a:ext cx="4536504" cy="3712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982250" y="877361"/>
            <a:ext cx="3620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u="sng" dirty="0">
                <a:latin typeface="+mn-lt"/>
              </a:rPr>
              <a:t>1. </a:t>
            </a:r>
            <a:r>
              <a:rPr lang="en-GB" sz="2000" b="1" u="sng" dirty="0" smtClean="0">
                <a:latin typeface="+mn-lt"/>
              </a:rPr>
              <a:t> Exam System </a:t>
            </a:r>
            <a:r>
              <a:rPr lang="en-GB" sz="2000" b="1" u="sng" dirty="0">
                <a:latin typeface="+mn-lt"/>
              </a:rPr>
              <a:t>Assembly </a:t>
            </a:r>
            <a:r>
              <a:rPr lang="en-GB" sz="2000" b="1" u="sng" dirty="0" smtClean="0">
                <a:latin typeface="+mn-lt"/>
              </a:rPr>
              <a:t> </a:t>
            </a:r>
            <a:endParaRPr lang="en-GB" sz="20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 flipH="1">
            <a:off x="7884368" y="628201"/>
            <a:ext cx="633356" cy="498321"/>
            <a:chOff x="96225" y="218221"/>
            <a:chExt cx="844474" cy="6644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/>
            <a:srcRect l="2994" t="54101" r="84058" b="26077"/>
            <a:stretch/>
          </p:blipFill>
          <p:spPr>
            <a:xfrm>
              <a:off x="96225" y="221396"/>
              <a:ext cx="691175" cy="6612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/>
            <a:srcRect l="17407" t="54101" r="79661" b="26077"/>
            <a:stretch/>
          </p:blipFill>
          <p:spPr>
            <a:xfrm>
              <a:off x="783473" y="218221"/>
              <a:ext cx="157226" cy="664428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5220072" y="1859339"/>
            <a:ext cx="3744416" cy="397031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+mn-lt"/>
              </a:rPr>
              <a:t>26</a:t>
            </a:r>
            <a:r>
              <a:rPr lang="en-GB" b="1" baseline="30000" dirty="0" smtClean="0">
                <a:solidFill>
                  <a:srgbClr val="FF0000"/>
                </a:solidFill>
                <a:latin typeface="+mn-lt"/>
              </a:rPr>
              <a:t>th</a:t>
            </a:r>
            <a:r>
              <a:rPr lang="en-GB" b="1" dirty="0" smtClean="0">
                <a:solidFill>
                  <a:srgbClr val="FF0000"/>
                </a:solidFill>
                <a:latin typeface="+mn-lt"/>
              </a:rPr>
              <a:t> November to 6</a:t>
            </a:r>
            <a:r>
              <a:rPr lang="en-GB" b="1" baseline="30000" dirty="0" smtClean="0">
                <a:solidFill>
                  <a:srgbClr val="FF0000"/>
                </a:solidFill>
                <a:latin typeface="+mn-lt"/>
              </a:rPr>
              <a:t>th</a:t>
            </a:r>
            <a:r>
              <a:rPr lang="en-GB" b="1" dirty="0" smtClean="0">
                <a:solidFill>
                  <a:srgbClr val="FF0000"/>
                </a:solidFill>
                <a:latin typeface="+mn-lt"/>
              </a:rPr>
              <a:t> December.</a:t>
            </a:r>
            <a:endParaRPr lang="en-GB" b="1" dirty="0">
              <a:solidFill>
                <a:srgbClr val="FF0000"/>
              </a:solidFill>
              <a:latin typeface="+mn-lt"/>
            </a:endParaRPr>
          </a:p>
          <a:p>
            <a:endParaRPr lang="en-GB" b="1" dirty="0">
              <a:latin typeface="+mn-lt"/>
            </a:endParaRPr>
          </a:p>
          <a:p>
            <a:r>
              <a:rPr lang="en-GB" b="1" dirty="0">
                <a:latin typeface="+mn-lt"/>
              </a:rPr>
              <a:t>You will have already received a timetable.</a:t>
            </a:r>
          </a:p>
          <a:p>
            <a:pPr marL="0" indent="0">
              <a:buNone/>
            </a:pPr>
            <a:endParaRPr lang="en-GB" b="1" dirty="0">
              <a:solidFill>
                <a:srgbClr val="0000FF"/>
              </a:solidFill>
              <a:latin typeface="+mn-lt"/>
            </a:endParaRPr>
          </a:p>
          <a:p>
            <a:r>
              <a:rPr lang="en-GB" b="1" dirty="0">
                <a:solidFill>
                  <a:srgbClr val="0000FF"/>
                </a:solidFill>
                <a:latin typeface="+mn-lt"/>
              </a:rPr>
              <a:t>They will take place in the Sports Hall unless </a:t>
            </a:r>
            <a:r>
              <a:rPr lang="en-GB" b="1" dirty="0" smtClean="0">
                <a:solidFill>
                  <a:srgbClr val="0000FF"/>
                </a:solidFill>
                <a:latin typeface="+mn-lt"/>
              </a:rPr>
              <a:t>otherwise </a:t>
            </a:r>
            <a:r>
              <a:rPr lang="en-GB" b="1" dirty="0">
                <a:solidFill>
                  <a:srgbClr val="0000FF"/>
                </a:solidFill>
                <a:latin typeface="+mn-lt"/>
              </a:rPr>
              <a:t>stated on your timetable.</a:t>
            </a:r>
          </a:p>
          <a:p>
            <a:pPr marL="0" indent="0">
              <a:buNone/>
            </a:pPr>
            <a:endParaRPr lang="en-GB" b="1" dirty="0">
              <a:latin typeface="+mn-lt"/>
            </a:endParaRPr>
          </a:p>
          <a:p>
            <a:r>
              <a:rPr lang="en-GB" b="1" dirty="0">
                <a:latin typeface="+mn-lt"/>
              </a:rPr>
              <a:t>Same rules and procedures apply </a:t>
            </a:r>
            <a:r>
              <a:rPr lang="en-GB" b="1" dirty="0" smtClean="0">
                <a:latin typeface="+mn-lt"/>
              </a:rPr>
              <a:t>as with GCSEs.</a:t>
            </a:r>
          </a:p>
          <a:p>
            <a:endParaRPr lang="en-GB" b="1" dirty="0">
              <a:latin typeface="+mn-lt"/>
            </a:endParaRPr>
          </a:p>
          <a:p>
            <a:r>
              <a:rPr lang="en-GB" b="1" dirty="0" smtClean="0">
                <a:solidFill>
                  <a:srgbClr val="00B050"/>
                </a:solidFill>
                <a:latin typeface="+mn-lt"/>
              </a:rPr>
              <a:t>System helps achieve goals.</a:t>
            </a:r>
          </a:p>
          <a:p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28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436"/>
            <a:ext cx="8229600" cy="7353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400" dirty="0">
                <a:latin typeface="+mn-lt"/>
              </a:rPr>
              <a:t>   9</a:t>
            </a:r>
            <a:r>
              <a:rPr lang="en-GB" sz="4400" dirty="0" smtClean="0">
                <a:latin typeface="+mn-lt"/>
              </a:rPr>
              <a:t>. </a:t>
            </a:r>
            <a:r>
              <a:rPr lang="en-GB" sz="4400" dirty="0">
                <a:latin typeface="+mn-lt"/>
              </a:rPr>
              <a:t>Our Exam Invigilators...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8424936" cy="511256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They </a:t>
            </a:r>
            <a:r>
              <a:rPr lang="en-US" dirty="0"/>
              <a:t>apply the JCQ Exam Board rules in each exam –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/>
              <a:t>  </a:t>
            </a:r>
            <a:r>
              <a:rPr lang="en-US" dirty="0" smtClean="0"/>
              <a:t> </a:t>
            </a:r>
            <a:r>
              <a:rPr lang="en-US" dirty="0"/>
              <a:t>they are under pressure to do so.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They </a:t>
            </a:r>
            <a:r>
              <a:rPr lang="en-US" dirty="0"/>
              <a:t>are to be treated with respect – they want you to do </a:t>
            </a:r>
            <a:r>
              <a:rPr lang="en-US" dirty="0" smtClean="0"/>
              <a:t>   the </a:t>
            </a:r>
            <a:r>
              <a:rPr lang="en-US" dirty="0"/>
              <a:t>best you can.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If you have any queries put up your hand. </a:t>
            </a:r>
            <a:br>
              <a:rPr lang="en-US" dirty="0"/>
            </a:br>
            <a:r>
              <a:rPr lang="en-US" dirty="0"/>
              <a:t>An Invigilator will assist you.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There will NOT be a 5 minute warning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/>
              <a:t>  at the end of the exam so know your timings.</a:t>
            </a:r>
            <a:endParaRPr lang="en-GB" dirty="0"/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40968"/>
            <a:ext cx="2131645" cy="18579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CB139-38B2-457C-B932-1B78171618A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10. </a:t>
            </a:r>
            <a:r>
              <a:rPr lang="en-GB" dirty="0"/>
              <a:t>Final </a:t>
            </a:r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87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 smtClean="0"/>
              <a:t>Check the timetable for the correct day and time of your exam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Plan ahead for transport if needed</a:t>
            </a:r>
          </a:p>
          <a:p>
            <a:endParaRPr lang="en-GB" dirty="0" smtClean="0"/>
          </a:p>
          <a:p>
            <a:r>
              <a:rPr lang="en-GB" dirty="0" smtClean="0"/>
              <a:t>Ensure </a:t>
            </a:r>
            <a:r>
              <a:rPr lang="en-GB" dirty="0"/>
              <a:t>that you put your </a:t>
            </a:r>
            <a:r>
              <a:rPr lang="en-GB" b="1" i="1" dirty="0"/>
              <a:t>full legal name </a:t>
            </a:r>
            <a:r>
              <a:rPr lang="en-GB" dirty="0"/>
              <a:t>on your </a:t>
            </a:r>
            <a:r>
              <a:rPr lang="en-GB" dirty="0" smtClean="0"/>
              <a:t>paper</a:t>
            </a:r>
            <a:r>
              <a:rPr lang="en-GB" dirty="0"/>
              <a:t> </a:t>
            </a:r>
            <a:r>
              <a:rPr lang="en-GB" dirty="0" smtClean="0"/>
              <a:t>and on any additional sheets but await until instructed to do so.</a:t>
            </a:r>
          </a:p>
          <a:p>
            <a:endParaRPr lang="en-GB" dirty="0"/>
          </a:p>
          <a:p>
            <a:r>
              <a:rPr lang="en-GB" dirty="0" smtClean="0"/>
              <a:t>If </a:t>
            </a:r>
            <a:r>
              <a:rPr lang="en-GB" dirty="0"/>
              <a:t>you have any queries/worries please go and see </a:t>
            </a:r>
          </a:p>
          <a:p>
            <a:pPr marL="0" indent="0">
              <a:buNone/>
            </a:pPr>
            <a:r>
              <a:rPr lang="en-GB" dirty="0"/>
              <a:t>  Mrs Thompson in the Exams Office (J24)</a:t>
            </a:r>
          </a:p>
          <a:p>
            <a:endParaRPr lang="en-GB" dirty="0"/>
          </a:p>
          <a:p>
            <a:pPr marL="182880" lvl="1"/>
            <a:r>
              <a:rPr lang="en-GB" sz="2400" dirty="0"/>
              <a:t>If you are ill or delayed </a:t>
            </a:r>
            <a:r>
              <a:rPr lang="en-GB" sz="2400" dirty="0">
                <a:solidFill>
                  <a:srgbClr val="FF0000"/>
                </a:solidFill>
              </a:rPr>
              <a:t>inform the EXAMS OFFICE on</a:t>
            </a:r>
            <a:r>
              <a:rPr lang="en-GB" sz="2400" b="1" dirty="0">
                <a:solidFill>
                  <a:srgbClr val="FF0000"/>
                </a:solidFill>
              </a:rPr>
              <a:t> 01603-753756</a:t>
            </a:r>
            <a:r>
              <a:rPr lang="en-GB" sz="2400" dirty="0"/>
              <a:t>.  Key in this number into your phone / note in your planner in FORM TIME. </a:t>
            </a:r>
          </a:p>
          <a:p>
            <a:pPr marL="182880" lvl="1"/>
            <a:endParaRPr lang="en-GB" sz="2400" dirty="0"/>
          </a:p>
          <a:p>
            <a:pPr marL="182880" lvl="1"/>
            <a:r>
              <a:rPr lang="en-GB" sz="2400" dirty="0"/>
              <a:t>Leave a message if there is no answer.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CB139-38B2-457C-B932-1B78171618A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87" y="447353"/>
            <a:ext cx="8579296" cy="990600"/>
          </a:xfrm>
        </p:spPr>
        <p:txBody>
          <a:bodyPr>
            <a:normAutofit/>
          </a:bodyPr>
          <a:lstStyle/>
          <a:p>
            <a:r>
              <a:rPr lang="en-GB" dirty="0" smtClean="0"/>
              <a:t>11. Our Exam Prayer- </a:t>
            </a:r>
            <a:r>
              <a:rPr lang="en-GB" sz="1800" dirty="0" smtClean="0"/>
              <a:t>that moment of calm and composure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876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lvl="0" indent="0" algn="ctr" eaLnBrk="0" hangingPunct="0">
              <a:buNone/>
            </a:pPr>
            <a:r>
              <a:rPr lang="en-GB" dirty="0">
                <a:ea typeface="Times New Roman" pitchFamily="18" charset="0"/>
                <a:cs typeface="Arial" pitchFamily="34" charset="0"/>
              </a:rPr>
              <a:t>Lord </a:t>
            </a:r>
            <a:r>
              <a:rPr lang="en-GB" dirty="0" smtClean="0">
                <a:ea typeface="Times New Roman" pitchFamily="18" charset="0"/>
                <a:cs typeface="Arial" pitchFamily="34" charset="0"/>
              </a:rPr>
              <a:t>God</a:t>
            </a:r>
          </a:p>
          <a:p>
            <a:pPr marL="0" lvl="0" indent="0" algn="ctr" eaLnBrk="0" hangingPunct="0">
              <a:buNone/>
            </a:pPr>
            <a:endParaRPr lang="en-GB" dirty="0"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dirty="0">
                <a:ea typeface="Times New Roman" pitchFamily="18" charset="0"/>
                <a:cs typeface="Arial" pitchFamily="34" charset="0"/>
              </a:rPr>
              <a:t>We pray to You at this time,</a:t>
            </a:r>
            <a:endParaRPr lang="en-GB" dirty="0"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GB" dirty="0">
                <a:ea typeface="Times New Roman" pitchFamily="18" charset="0"/>
                <a:cs typeface="Arial" pitchFamily="34" charset="0"/>
              </a:rPr>
              <a:t>s we </a:t>
            </a:r>
            <a:r>
              <a:rPr lang="en-GB" i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prepare </a:t>
            </a:r>
            <a:r>
              <a:rPr lang="en-GB" dirty="0">
                <a:ea typeface="Times New Roman" pitchFamily="18" charset="0"/>
                <a:cs typeface="Arial" pitchFamily="34" charset="0"/>
              </a:rPr>
              <a:t>to take our </a:t>
            </a:r>
            <a:r>
              <a:rPr lang="en-GB" dirty="0" smtClean="0">
                <a:ea typeface="Times New Roman" pitchFamily="18" charset="0"/>
                <a:cs typeface="Arial" pitchFamily="34" charset="0"/>
              </a:rPr>
              <a:t>Mock practice </a:t>
            </a:r>
            <a:r>
              <a:rPr lang="en-GB" dirty="0">
                <a:ea typeface="Times New Roman" pitchFamily="18" charset="0"/>
                <a:cs typeface="Arial" pitchFamily="34" charset="0"/>
              </a:rPr>
              <a:t>exams.</a:t>
            </a:r>
          </a:p>
          <a:p>
            <a:pPr lvl="0" algn="ctr" eaLnBrk="0" hangingPunct="0"/>
            <a:endParaRPr lang="en-GB" dirty="0"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dirty="0">
                <a:ea typeface="Times New Roman" pitchFamily="18" charset="0"/>
                <a:cs typeface="Arial" pitchFamily="34" charset="0"/>
              </a:rPr>
              <a:t>We ask You for Your gifts of</a:t>
            </a:r>
            <a:endParaRPr lang="en-GB" dirty="0"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b="1" dirty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peace</a:t>
            </a:r>
            <a:r>
              <a:rPr lang="en-GB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and calm, </a:t>
            </a:r>
            <a:r>
              <a:rPr lang="en-GB" dirty="0">
                <a:ea typeface="Times New Roman" pitchFamily="18" charset="0"/>
                <a:cs typeface="Arial" pitchFamily="34" charset="0"/>
              </a:rPr>
              <a:t>during this time,</a:t>
            </a:r>
            <a:endParaRPr lang="en-GB" dirty="0"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dirty="0">
                <a:ea typeface="Times New Roman" pitchFamily="18" charset="0"/>
                <a:cs typeface="Arial" pitchFamily="34" charset="0"/>
              </a:rPr>
              <a:t>so that we can each do our best.</a:t>
            </a:r>
            <a:endParaRPr lang="en-GB" dirty="0">
              <a:cs typeface="Arial" pitchFamily="34" charset="0"/>
            </a:endParaRPr>
          </a:p>
          <a:p>
            <a:pPr lvl="0" algn="ctr" eaLnBrk="0" hangingPunct="0"/>
            <a:endParaRPr lang="en-GB" dirty="0">
              <a:ea typeface="Times New Roman" pitchFamily="18" charset="0"/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dirty="0">
                <a:ea typeface="Times New Roman" pitchFamily="18" charset="0"/>
                <a:cs typeface="Arial" pitchFamily="34" charset="0"/>
              </a:rPr>
              <a:t>Help us</a:t>
            </a:r>
            <a:endParaRPr lang="en-GB" dirty="0"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dirty="0">
                <a:ea typeface="Times New Roman" pitchFamily="18" charset="0"/>
                <a:cs typeface="Arial" pitchFamily="34" charset="0"/>
              </a:rPr>
              <a:t>to do what we can,</a:t>
            </a:r>
            <a:endParaRPr lang="en-GB" dirty="0"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dirty="0">
                <a:ea typeface="Times New Roman" pitchFamily="18" charset="0"/>
                <a:cs typeface="Arial" pitchFamily="34" charset="0"/>
              </a:rPr>
              <a:t>to enjoy our </a:t>
            </a:r>
            <a:r>
              <a:rPr lang="en-GB" dirty="0" smtClean="0">
                <a:ea typeface="Times New Roman" pitchFamily="18" charset="0"/>
                <a:cs typeface="Arial" pitchFamily="34" charset="0"/>
              </a:rPr>
              <a:t>achievements,</a:t>
            </a:r>
            <a:endParaRPr lang="en-GB" dirty="0" smtClean="0"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dirty="0" smtClean="0">
                <a:ea typeface="Times New Roman" pitchFamily="18" charset="0"/>
                <a:cs typeface="Arial" pitchFamily="34" charset="0"/>
              </a:rPr>
              <a:t>and to know how to best use our talents,</a:t>
            </a:r>
            <a:endParaRPr lang="en-GB" dirty="0" smtClean="0"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dirty="0" smtClean="0">
                <a:ea typeface="Times New Roman" pitchFamily="18" charset="0"/>
                <a:cs typeface="Arial" pitchFamily="34" charset="0"/>
              </a:rPr>
              <a:t>now</a:t>
            </a:r>
            <a:r>
              <a:rPr lang="en-GB" dirty="0">
                <a:ea typeface="Times New Roman" pitchFamily="18" charset="0"/>
                <a:cs typeface="Arial" pitchFamily="34" charset="0"/>
              </a:rPr>
              <a:t>,</a:t>
            </a:r>
            <a:endParaRPr lang="en-GB" dirty="0"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dirty="0">
                <a:ea typeface="Times New Roman" pitchFamily="18" charset="0"/>
                <a:cs typeface="Arial" pitchFamily="34" charset="0"/>
              </a:rPr>
              <a:t>and in the future,</a:t>
            </a:r>
            <a:endParaRPr lang="en-GB" dirty="0"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dirty="0">
                <a:ea typeface="Times New Roman" pitchFamily="18" charset="0"/>
                <a:cs typeface="Arial" pitchFamily="34" charset="0"/>
              </a:rPr>
              <a:t>in Your service.</a:t>
            </a:r>
            <a:endParaRPr lang="en-GB" dirty="0">
              <a:cs typeface="Arial" pitchFamily="34" charset="0"/>
            </a:endParaRPr>
          </a:p>
          <a:p>
            <a:pPr lvl="0" algn="ctr" eaLnBrk="0" hangingPunct="0"/>
            <a:endParaRPr lang="en-GB" dirty="0">
              <a:ea typeface="Times New Roman" pitchFamily="18" charset="0"/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dirty="0">
                <a:ea typeface="Times New Roman" pitchFamily="18" charset="0"/>
                <a:cs typeface="Arial" pitchFamily="34" charset="0"/>
              </a:rPr>
              <a:t>We ask this through Christ our Lord.</a:t>
            </a:r>
            <a:endParaRPr lang="en-GB" dirty="0"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endParaRPr lang="en-GB" dirty="0">
              <a:ea typeface="Times New Roman" pitchFamily="18" charset="0"/>
              <a:cs typeface="Arial" pitchFamily="34" charset="0"/>
            </a:endParaRPr>
          </a:p>
          <a:p>
            <a:pPr marL="0" lvl="0" indent="0" algn="ctr" eaLnBrk="0" hangingPunct="0">
              <a:buNone/>
            </a:pPr>
            <a:r>
              <a:rPr lang="en-GB" dirty="0" smtClean="0">
                <a:ea typeface="Times New Roman" pitchFamily="18" charset="0"/>
                <a:cs typeface="Arial" pitchFamily="34" charset="0"/>
              </a:rPr>
              <a:t>Amen</a:t>
            </a:r>
            <a:endParaRPr lang="en-GB" dirty="0"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CB139-38B2-457C-B932-1B78171618A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91" y="547811"/>
            <a:ext cx="6787777" cy="268561"/>
          </a:xfrm>
        </p:spPr>
        <p:txBody>
          <a:bodyPr>
            <a:noAutofit/>
          </a:bodyPr>
          <a:lstStyle/>
          <a:p>
            <a:pPr algn="ctr"/>
            <a:r>
              <a:rPr lang="en-GB" sz="2000" b="1" u="sng" dirty="0">
                <a:solidFill>
                  <a:srgbClr val="0070C0"/>
                </a:solidFill>
                <a:latin typeface="+mn-lt"/>
              </a:rPr>
              <a:t>2. The Route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92" y="1392784"/>
            <a:ext cx="7738889" cy="4986024"/>
          </a:xfrm>
        </p:spPr>
      </p:pic>
      <p:sp>
        <p:nvSpPr>
          <p:cNvPr id="5" name="TextBox 4"/>
          <p:cNvSpPr txBox="1"/>
          <p:nvPr/>
        </p:nvSpPr>
        <p:spPr>
          <a:xfrm>
            <a:off x="4662637" y="3718279"/>
            <a:ext cx="1401385" cy="307777"/>
          </a:xfrm>
          <a:prstGeom prst="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Mocks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CB139-38B2-457C-B932-1B78171618A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549868" y="3193457"/>
            <a:ext cx="1997163" cy="369332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  </a:t>
            </a:r>
            <a:r>
              <a:rPr lang="en-GB" sz="1400" b="1" dirty="0" smtClean="0">
                <a:solidFill>
                  <a:srgbClr val="0070C0"/>
                </a:solidFill>
              </a:rPr>
              <a:t> Summer </a:t>
            </a:r>
            <a:r>
              <a:rPr lang="en-GB" sz="1400" b="1" dirty="0">
                <a:solidFill>
                  <a:srgbClr val="0070C0"/>
                </a:solidFill>
              </a:rPr>
              <a:t>Exams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6811" y="1964553"/>
            <a:ext cx="461665" cy="24043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 flipH="1">
            <a:off x="8273381" y="476998"/>
            <a:ext cx="633356" cy="498321"/>
            <a:chOff x="96225" y="218221"/>
            <a:chExt cx="844474" cy="66442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/>
            <a:srcRect l="2994" t="54101" r="84058" b="26077"/>
            <a:stretch/>
          </p:blipFill>
          <p:spPr>
            <a:xfrm>
              <a:off x="96225" y="221396"/>
              <a:ext cx="691175" cy="66125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/>
            <a:srcRect l="17407" t="54101" r="79661" b="26077"/>
            <a:stretch/>
          </p:blipFill>
          <p:spPr>
            <a:xfrm>
              <a:off x="783473" y="218221"/>
              <a:ext cx="157226" cy="66442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225362" y="4026056"/>
            <a:ext cx="1114560" cy="2616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0000"/>
                </a:solidFill>
              </a:rPr>
              <a:t>Revision x5</a:t>
            </a:r>
            <a:endParaRPr lang="en-GB" sz="11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8425" y="4154490"/>
            <a:ext cx="187629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Year 10 Summer </a:t>
            </a:r>
            <a:endParaRPr lang="en-GB" sz="1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Image result for bobsleigh tr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68" y="1345691"/>
            <a:ext cx="2918152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obsleigh tra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6" y="1201066"/>
            <a:ext cx="2810594" cy="15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31640" y="4576789"/>
            <a:ext cx="849885" cy="2154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GB" sz="800" b="1" dirty="0">
                <a:solidFill>
                  <a:srgbClr val="FF0000"/>
                </a:solidFill>
              </a:rPr>
              <a:t>Revision </a:t>
            </a:r>
            <a:r>
              <a:rPr lang="en-GB" sz="800" b="1" dirty="0" smtClean="0">
                <a:solidFill>
                  <a:srgbClr val="FF0000"/>
                </a:solidFill>
              </a:rPr>
              <a:t>x3</a:t>
            </a:r>
            <a:endParaRPr lang="en-GB" sz="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2385" y="4133065"/>
            <a:ext cx="1030818" cy="2462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</a:rPr>
              <a:t>Revision x4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15877"/>
            <a:ext cx="4747883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latin typeface="+mn-lt"/>
              </a:rPr>
              <a:t>3</a:t>
            </a:r>
            <a:r>
              <a:rPr lang="en-GB" dirty="0" smtClean="0">
                <a:solidFill>
                  <a:srgbClr val="00B050"/>
                </a:solidFill>
                <a:latin typeface="+mn-lt"/>
              </a:rPr>
              <a:t>.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The Support Car</a:t>
            </a:r>
            <a:r>
              <a:rPr lang="en-GB" dirty="0" smtClean="0">
                <a:solidFill>
                  <a:srgbClr val="00B050"/>
                </a:solidFill>
                <a:latin typeface="+mn-lt"/>
              </a:rPr>
              <a:t>... </a:t>
            </a:r>
            <a:br>
              <a:rPr lang="en-GB" dirty="0" smtClean="0">
                <a:solidFill>
                  <a:srgbClr val="00B050"/>
                </a:solidFill>
                <a:latin typeface="+mn-lt"/>
              </a:rPr>
            </a:br>
            <a:r>
              <a:rPr lang="en-GB" dirty="0" smtClean="0">
                <a:solidFill>
                  <a:srgbClr val="00B050"/>
                </a:solidFill>
                <a:latin typeface="+mn-lt"/>
              </a:rPr>
              <a:t>…. </a:t>
            </a:r>
            <a:r>
              <a:rPr lang="en-GB" sz="2200" dirty="0" smtClean="0">
                <a:solidFill>
                  <a:srgbClr val="00B050"/>
                </a:solidFill>
                <a:latin typeface="+mn-lt"/>
              </a:rPr>
              <a:t>of which this system is part of….</a:t>
            </a:r>
            <a:r>
              <a:rPr lang="en-GB" sz="2200" dirty="0">
                <a:solidFill>
                  <a:srgbClr val="00B050"/>
                </a:solidFill>
                <a:latin typeface="+mn-lt"/>
              </a:rPr>
              <a:t/>
            </a:r>
            <a:br>
              <a:rPr lang="en-GB" sz="2200" dirty="0">
                <a:solidFill>
                  <a:srgbClr val="00B050"/>
                </a:solidFill>
                <a:latin typeface="+mn-lt"/>
              </a:rPr>
            </a:br>
            <a:r>
              <a:rPr lang="en-GB" sz="2200" dirty="0">
                <a:solidFill>
                  <a:srgbClr val="00B050"/>
                </a:solidFill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93669-EDC5-4D1C-8021-92EAD083B40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64368" y="4083949"/>
            <a:ext cx="3528392" cy="24155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</a:pPr>
            <a:endParaRPr lang="en-GB" sz="3000" dirty="0" smtClean="0">
              <a:solidFill>
                <a:srgbClr val="FF0000"/>
              </a:solidFill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</a:pPr>
            <a:r>
              <a:rPr lang="en-GB" sz="4000" dirty="0" smtClean="0">
                <a:solidFill>
                  <a:srgbClr val="00B0F0"/>
                </a:solidFill>
              </a:rPr>
              <a:t>Resources: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</a:pPr>
            <a:endParaRPr lang="en-GB" sz="4000" dirty="0">
              <a:solidFill>
                <a:srgbClr val="00B0F0"/>
              </a:solidFill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</a:pPr>
            <a:r>
              <a:rPr lang="en-GB" sz="4000" dirty="0" smtClean="0">
                <a:solidFill>
                  <a:srgbClr val="00B0F0"/>
                </a:solidFill>
              </a:rPr>
              <a:t>drawing upon..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</a:pPr>
            <a:endParaRPr lang="en-GB" sz="4000" dirty="0">
              <a:solidFill>
                <a:srgbClr val="00B0F0"/>
              </a:solidFill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</a:pPr>
            <a:r>
              <a:rPr lang="en-GB" sz="4000" dirty="0" smtClean="0">
                <a:solidFill>
                  <a:srgbClr val="00B0F0"/>
                </a:solidFill>
              </a:rPr>
              <a:t>preparing ..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</a:pPr>
            <a:endParaRPr lang="en-GB" sz="4000" dirty="0">
              <a:solidFill>
                <a:srgbClr val="00B0F0"/>
              </a:solidFill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</a:pPr>
            <a:r>
              <a:rPr lang="en-GB" sz="4000" dirty="0">
                <a:solidFill>
                  <a:srgbClr val="00B0F0"/>
                </a:solidFill>
              </a:rPr>
              <a:t>f</a:t>
            </a:r>
            <a:r>
              <a:rPr lang="en-GB" sz="4000" dirty="0" smtClean="0">
                <a:solidFill>
                  <a:srgbClr val="00B0F0"/>
                </a:solidFill>
              </a:rPr>
              <a:t>ocusing..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</a:pPr>
            <a:endParaRPr lang="en-GB" sz="4000" dirty="0">
              <a:solidFill>
                <a:srgbClr val="00B0F0"/>
              </a:solidFill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</a:pPr>
            <a:r>
              <a:rPr lang="en-GB" sz="4000" dirty="0" smtClean="0">
                <a:solidFill>
                  <a:srgbClr val="00B0F0"/>
                </a:solidFill>
              </a:rPr>
              <a:t>balancing…</a:t>
            </a:r>
            <a:endParaRPr lang="en-GB" sz="3300" dirty="0">
              <a:solidFill>
                <a:srgbClr val="00B0F0"/>
              </a:solidFill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419" y="2636912"/>
            <a:ext cx="3531736" cy="5232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Invictus</a:t>
            </a:r>
            <a:r>
              <a:rPr lang="en-US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[=unconquered]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419" y="3166059"/>
            <a:ext cx="3531736" cy="120032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am the master of my fate, </a:t>
            </a:r>
            <a:endParaRPr lang="en-GB" dirty="0">
              <a:highlight>
                <a:srgbClr val="FFFF00"/>
              </a:highligh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am the captain of my soul. 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  </a:t>
            </a:r>
            <a:endParaRPr lang="en-US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William Henley  1888</a:t>
            </a: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cool runni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90" y="737340"/>
            <a:ext cx="3622947" cy="21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Year 11 MFL Oral Exams = 25%</a:t>
            </a:r>
            <a:br>
              <a:rPr lang="en-GB" b="1" dirty="0" smtClean="0"/>
            </a:br>
            <a:r>
              <a:rPr lang="en-GB" b="1" dirty="0" smtClean="0"/>
              <a:t>Fri 7</a:t>
            </a:r>
            <a:r>
              <a:rPr lang="en-GB" b="1" baseline="30000" dirty="0" smtClean="0"/>
              <a:t>th</a:t>
            </a:r>
            <a:r>
              <a:rPr lang="en-GB" b="1" dirty="0" smtClean="0"/>
              <a:t> – Fri 14</a:t>
            </a:r>
            <a:r>
              <a:rPr lang="en-GB" b="1" baseline="30000" dirty="0" smtClean="0"/>
              <a:t>th</a:t>
            </a:r>
            <a:r>
              <a:rPr lang="en-GB" b="1" dirty="0" smtClean="0"/>
              <a:t> December 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Friday </a:t>
            </a:r>
            <a:r>
              <a:rPr lang="en-GB" b="1" dirty="0"/>
              <a:t>7</a:t>
            </a:r>
            <a:r>
              <a:rPr lang="en-GB" b="1" baseline="30000" dirty="0"/>
              <a:t>th</a:t>
            </a:r>
            <a:r>
              <a:rPr lang="en-GB" b="1" dirty="0"/>
              <a:t> </a:t>
            </a:r>
            <a:r>
              <a:rPr lang="en-GB" b="1" dirty="0" smtClean="0"/>
              <a:t>December</a:t>
            </a:r>
          </a:p>
          <a:p>
            <a:r>
              <a:rPr lang="en-GB" dirty="0"/>
              <a:t>Miss Fox  11SP3</a:t>
            </a:r>
          </a:p>
          <a:p>
            <a:r>
              <a:rPr lang="en-GB" b="1" dirty="0" smtClean="0"/>
              <a:t>Monday 10</a:t>
            </a:r>
            <a:r>
              <a:rPr lang="en-GB" b="1" baseline="30000" dirty="0" smtClean="0"/>
              <a:t>th</a:t>
            </a:r>
            <a:r>
              <a:rPr lang="en-GB" b="1" dirty="0" smtClean="0"/>
              <a:t> December  </a:t>
            </a:r>
          </a:p>
          <a:p>
            <a:r>
              <a:rPr lang="en-GB" dirty="0"/>
              <a:t>MR </a:t>
            </a:r>
            <a:r>
              <a:rPr lang="en-GB" dirty="0" smtClean="0"/>
              <a:t>Faulkner Foundation</a:t>
            </a:r>
            <a:endParaRPr lang="en-GB" dirty="0"/>
          </a:p>
          <a:p>
            <a:r>
              <a:rPr lang="en-GB" dirty="0"/>
              <a:t>Miss Fox 11SP1</a:t>
            </a:r>
          </a:p>
          <a:p>
            <a:r>
              <a:rPr lang="en-GB" dirty="0" smtClean="0"/>
              <a:t>Mrs Harrison  11SP1</a:t>
            </a:r>
            <a:endParaRPr lang="en-GB" dirty="0"/>
          </a:p>
          <a:p>
            <a:r>
              <a:rPr lang="en-GB" b="1" dirty="0" smtClean="0"/>
              <a:t>Tuesday </a:t>
            </a:r>
            <a:r>
              <a:rPr lang="en-GB" b="1" dirty="0"/>
              <a:t>11th </a:t>
            </a:r>
            <a:r>
              <a:rPr lang="en-GB" b="1" dirty="0" smtClean="0"/>
              <a:t> December </a:t>
            </a:r>
          </a:p>
          <a:p>
            <a:r>
              <a:rPr lang="en-GB" dirty="0" smtClean="0"/>
              <a:t>Mr Faulkner Higher</a:t>
            </a:r>
            <a:endParaRPr lang="en-GB" dirty="0"/>
          </a:p>
          <a:p>
            <a:r>
              <a:rPr lang="en-GB" dirty="0"/>
              <a:t>Miss Fox 11SP1</a:t>
            </a:r>
          </a:p>
          <a:p>
            <a:r>
              <a:rPr lang="en-GB" dirty="0"/>
              <a:t>Miss Beckford </a:t>
            </a:r>
            <a:r>
              <a:rPr lang="en-GB" dirty="0" smtClean="0"/>
              <a:t>11GM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Wed 12</a:t>
            </a:r>
            <a:r>
              <a:rPr lang="en-GB" b="1" baseline="30000" dirty="0" smtClean="0"/>
              <a:t>th</a:t>
            </a:r>
            <a:r>
              <a:rPr lang="en-GB" b="1" dirty="0" smtClean="0"/>
              <a:t> December </a:t>
            </a:r>
            <a:endParaRPr lang="en-GB" b="1" dirty="0"/>
          </a:p>
          <a:p>
            <a:r>
              <a:rPr lang="en-GB" dirty="0"/>
              <a:t>Mr Faulkner  </a:t>
            </a:r>
            <a:r>
              <a:rPr lang="en-GB" dirty="0" smtClean="0"/>
              <a:t>Higher</a:t>
            </a:r>
            <a:endParaRPr lang="en-GB" dirty="0"/>
          </a:p>
          <a:p>
            <a:r>
              <a:rPr lang="en-GB" dirty="0"/>
              <a:t>Mr </a:t>
            </a:r>
            <a:r>
              <a:rPr lang="en-GB" dirty="0" smtClean="0"/>
              <a:t>Fulham 11SP2 </a:t>
            </a:r>
          </a:p>
          <a:p>
            <a:r>
              <a:rPr lang="en-GB" dirty="0"/>
              <a:t>Mr Pritchard  </a:t>
            </a:r>
            <a:r>
              <a:rPr lang="en-GB" dirty="0" smtClean="0"/>
              <a:t>11JA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Thursday </a:t>
            </a:r>
            <a:r>
              <a:rPr lang="en-GB" b="1" dirty="0" smtClean="0"/>
              <a:t>13</a:t>
            </a:r>
            <a:r>
              <a:rPr lang="en-GB" b="1" baseline="30000" dirty="0" smtClean="0"/>
              <a:t>th</a:t>
            </a:r>
            <a:r>
              <a:rPr lang="en-GB" b="1" dirty="0" smtClean="0"/>
              <a:t> December </a:t>
            </a:r>
            <a:endParaRPr lang="en-GB" b="1" dirty="0"/>
          </a:p>
          <a:p>
            <a:r>
              <a:rPr lang="en-GB" dirty="0"/>
              <a:t>Mrs </a:t>
            </a:r>
            <a:r>
              <a:rPr lang="en-GB" dirty="0" smtClean="0"/>
              <a:t>Dyer  11FR1</a:t>
            </a:r>
            <a:endParaRPr lang="en-GB" dirty="0"/>
          </a:p>
          <a:p>
            <a:r>
              <a:rPr lang="en-GB" dirty="0"/>
              <a:t>Mrs </a:t>
            </a:r>
            <a:r>
              <a:rPr lang="en-GB" dirty="0" smtClean="0"/>
              <a:t>Harrison 11SP1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Friday 14th </a:t>
            </a:r>
            <a:r>
              <a:rPr lang="en-GB" b="1" dirty="0" smtClean="0"/>
              <a:t>December </a:t>
            </a:r>
            <a:endParaRPr lang="en-GB" b="1" dirty="0"/>
          </a:p>
          <a:p>
            <a:r>
              <a:rPr lang="en-GB" dirty="0"/>
              <a:t>Mrs </a:t>
            </a:r>
            <a:r>
              <a:rPr lang="en-GB" dirty="0" smtClean="0"/>
              <a:t>Dyer 11FR1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4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47472"/>
            <a:ext cx="8229600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>
                <a:latin typeface="+mn-lt"/>
              </a:rPr>
              <a:t>4</a:t>
            </a:r>
            <a:r>
              <a:rPr lang="en-GB" dirty="0" smtClean="0">
                <a:latin typeface="+mn-lt"/>
              </a:rPr>
              <a:t>. </a:t>
            </a:r>
            <a:r>
              <a:rPr lang="en-GB" dirty="0">
                <a:latin typeface="+mn-lt"/>
              </a:rPr>
              <a:t>Before the exam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6548" y="1001039"/>
            <a:ext cx="360533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2800" dirty="0" smtClean="0">
                <a:solidFill>
                  <a:srgbClr val="FF0000"/>
                </a:solidFill>
              </a:rPr>
              <a:t>1</a:t>
            </a:r>
            <a:r>
              <a:rPr lang="en-GB" sz="2800" baseline="30000" dirty="0" smtClean="0">
                <a:solidFill>
                  <a:srgbClr val="FF0000"/>
                </a:solidFill>
              </a:rPr>
              <a:t>st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rgbClr val="FF0000"/>
                </a:solidFill>
              </a:rPr>
              <a:t>the </a:t>
            </a: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Seating Plan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Seating plans will be on the Exams Noticeboard under the canopy next to the Sports </a:t>
            </a: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Hall </a:t>
            </a:r>
            <a:r>
              <a:rPr kumimoji="0" lang="en-GB" sz="2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 </a:t>
            </a:r>
            <a:r>
              <a:rPr kumimoji="0" lang="en-GB" sz="23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week before the exam.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GB" sz="2300" b="1" i="1" dirty="0">
                <a:solidFill>
                  <a:srgbClr val="00B050"/>
                </a:solidFill>
              </a:rPr>
              <a:t>Know your </a:t>
            </a:r>
            <a:r>
              <a:rPr kumimoji="0" lang="en-GB" sz="23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seat number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GB" sz="2300" dirty="0">
              <a:solidFill>
                <a:schemeClr val="tx1"/>
              </a:solidFill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10928" y="995544"/>
            <a:ext cx="4752528" cy="51845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32500" lnSpcReduction="20000"/>
          </a:bodyPr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</a:pPr>
            <a:endParaRPr lang="en-GB" sz="4000" dirty="0" smtClean="0">
              <a:solidFill>
                <a:srgbClr val="FF0000"/>
              </a:solidFill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</a:pPr>
            <a:r>
              <a:rPr lang="en-GB" sz="7400" dirty="0" smtClean="0">
                <a:solidFill>
                  <a:srgbClr val="FF0000"/>
                </a:solidFill>
              </a:rPr>
              <a:t>2</a:t>
            </a:r>
            <a:r>
              <a:rPr lang="en-GB" sz="7400" baseline="30000" dirty="0" smtClean="0">
                <a:solidFill>
                  <a:srgbClr val="FF0000"/>
                </a:solidFill>
              </a:rPr>
              <a:t>nd</a:t>
            </a:r>
            <a:r>
              <a:rPr lang="en-GB" sz="7400" dirty="0" smtClean="0">
                <a:solidFill>
                  <a:srgbClr val="FF0000"/>
                </a:solidFill>
              </a:rPr>
              <a:t> The Line Up</a:t>
            </a:r>
            <a:endParaRPr lang="en-GB" sz="7400" dirty="0">
              <a:solidFill>
                <a:srgbClr val="FF0000"/>
              </a:solidFill>
            </a:endParaRPr>
          </a:p>
          <a:p>
            <a:pPr marL="182880" lvl="0" indent="-1828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GB" sz="4000" b="1" u="sng" dirty="0">
              <a:solidFill>
                <a:srgbClr val="FF0000"/>
              </a:solidFill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GB" sz="4000" b="1" u="sng" dirty="0" smtClean="0">
                <a:solidFill>
                  <a:srgbClr val="FF0000"/>
                </a:solidFill>
              </a:rPr>
              <a:t>Be in the Gym</a:t>
            </a: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GB" sz="4000" dirty="0" smtClean="0">
              <a:solidFill>
                <a:schemeClr val="tx1"/>
              </a:solidFill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AM exam 8.40</a:t>
            </a: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>
              <a:lnSpc>
                <a:spcPct val="80000"/>
              </a:lnSpc>
            </a:pPr>
            <a:endParaRPr lang="en-GB" sz="4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4000" dirty="0" smtClean="0">
                <a:solidFill>
                  <a:schemeClr val="tx1"/>
                </a:solidFill>
              </a:rPr>
              <a:t>   </a:t>
            </a:r>
            <a:r>
              <a:rPr lang="en-GB" sz="4000" dirty="0" smtClean="0"/>
              <a:t>P3 </a:t>
            </a:r>
            <a:r>
              <a:rPr lang="en-GB" sz="4000" dirty="0"/>
              <a:t>exam </a:t>
            </a:r>
            <a:r>
              <a:rPr lang="en-GB" sz="4000" u="sng" dirty="0"/>
              <a:t>go straight to S19</a:t>
            </a:r>
            <a:r>
              <a:rPr lang="en-GB" sz="4000" dirty="0"/>
              <a:t>, leave </a:t>
            </a:r>
            <a:r>
              <a:rPr lang="en-GB" sz="4000" dirty="0" smtClean="0"/>
              <a:t>your</a:t>
            </a:r>
          </a:p>
          <a:p>
            <a:pPr>
              <a:lnSpc>
                <a:spcPct val="80000"/>
              </a:lnSpc>
            </a:pPr>
            <a:endParaRPr lang="en-GB" sz="4000" dirty="0"/>
          </a:p>
          <a:p>
            <a:pPr marL="0" indent="0">
              <a:lnSpc>
                <a:spcPct val="80000"/>
              </a:lnSpc>
              <a:buNone/>
            </a:pPr>
            <a:r>
              <a:rPr lang="en-GB" sz="4000" dirty="0"/>
              <a:t> </a:t>
            </a:r>
            <a:r>
              <a:rPr lang="en-GB" sz="4000" dirty="0" smtClean="0"/>
              <a:t>  bag </a:t>
            </a:r>
            <a:r>
              <a:rPr lang="en-GB" sz="4000" dirty="0"/>
              <a:t>and find your seat in the hall (in </a:t>
            </a:r>
            <a:r>
              <a:rPr lang="en-GB" sz="4000" dirty="0" smtClean="0"/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4000" dirty="0"/>
              <a:t> </a:t>
            </a:r>
            <a:r>
              <a:rPr lang="en-GB" sz="4000" dirty="0" smtClean="0"/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4000" dirty="0"/>
              <a:t> </a:t>
            </a:r>
            <a:r>
              <a:rPr lang="en-GB" sz="4000" dirty="0" smtClean="0"/>
              <a:t>  SILENCE)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4000" dirty="0" smtClean="0"/>
              <a:t> </a:t>
            </a:r>
            <a:endParaRPr lang="en-GB" sz="4000" dirty="0" smtClean="0">
              <a:solidFill>
                <a:schemeClr val="tx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GB" sz="4000" dirty="0" smtClean="0">
              <a:solidFill>
                <a:schemeClr val="tx1"/>
              </a:solidFill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PM exam 1.15pm</a:t>
            </a:r>
            <a:endParaRPr lang="en-GB" sz="4000" dirty="0">
              <a:solidFill>
                <a:schemeClr val="tx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  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Please </a:t>
            </a: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note</a:t>
            </a: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Please be prompt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endParaRPr lang="en-GB" sz="4000" dirty="0">
              <a:solidFill>
                <a:schemeClr val="tx1"/>
              </a:solidFill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182880" indent="-1828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GB" sz="4000" dirty="0">
                <a:solidFill>
                  <a:schemeClr val="tx1"/>
                </a:solidFill>
              </a:rPr>
              <a:t>We will register you at the exam.</a:t>
            </a: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GB" sz="4000" dirty="0">
              <a:solidFill>
                <a:schemeClr val="tx1"/>
              </a:solidFill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GB" sz="4000" dirty="0">
                <a:solidFill>
                  <a:schemeClr val="tx1"/>
                </a:solidFill>
              </a:rPr>
              <a:t>If you have no exam, </a:t>
            </a:r>
            <a:r>
              <a:rPr lang="en-GB" sz="4000" dirty="0" smtClean="0">
                <a:solidFill>
                  <a:schemeClr val="tx1"/>
                </a:solidFill>
              </a:rPr>
              <a:t>please go </a:t>
            </a:r>
            <a:r>
              <a:rPr lang="en-GB" sz="4000" dirty="0">
                <a:solidFill>
                  <a:schemeClr val="tx1"/>
                </a:solidFill>
              </a:rPr>
              <a:t>to form</a:t>
            </a:r>
            <a:r>
              <a:rPr lang="en-GB" sz="4000" dirty="0" smtClean="0">
                <a:solidFill>
                  <a:schemeClr val="tx1"/>
                </a:solidFill>
              </a:rPr>
              <a:t>.</a:t>
            </a: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GB" sz="4000" dirty="0" smtClean="0">
              <a:solidFill>
                <a:schemeClr val="tx1"/>
              </a:solidFill>
            </a:endParaRPr>
          </a:p>
          <a:p>
            <a:pPr marL="182880" indent="-18288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GB" sz="4000" b="1" i="1" dirty="0"/>
              <a:t>If you are not in an exam you will be in normal lessons.</a:t>
            </a: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GB" sz="3300" dirty="0">
              <a:solidFill>
                <a:schemeClr val="tx1"/>
              </a:solidFill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GB" sz="3300" dirty="0">
              <a:solidFill>
                <a:schemeClr val="tx1"/>
              </a:solidFill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CB139-38B2-457C-B932-1B78171618A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15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69325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400" dirty="0">
                <a:latin typeface="+mn-lt"/>
              </a:rPr>
              <a:t>5</a:t>
            </a:r>
            <a:r>
              <a:rPr lang="en-GB" sz="4400" dirty="0" smtClean="0">
                <a:latin typeface="+mn-lt"/>
              </a:rPr>
              <a:t>. </a:t>
            </a:r>
            <a:r>
              <a:rPr lang="en-GB" sz="4400" dirty="0">
                <a:latin typeface="+mn-lt"/>
              </a:rPr>
              <a:t>What can you bring into the exam?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7944" y="1414264"/>
            <a:ext cx="4752528" cy="46070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eaLnBrk="1" hangingPunct="1">
              <a:buNone/>
            </a:pPr>
            <a:r>
              <a:rPr lang="en-GB" sz="4400" b="1" u="sng" dirty="0"/>
              <a:t>2</a:t>
            </a:r>
            <a:r>
              <a:rPr lang="en-GB" sz="4400" b="1" u="sng" baseline="30000" dirty="0"/>
              <a:t>nd</a:t>
            </a:r>
            <a:r>
              <a:rPr lang="en-GB" sz="4400" b="1" u="sng" dirty="0"/>
              <a:t> The List </a:t>
            </a:r>
          </a:p>
          <a:p>
            <a:pPr eaLnBrk="1" hangingPunct="1">
              <a:buNone/>
            </a:pPr>
            <a:endParaRPr lang="en-GB" sz="2800" dirty="0"/>
          </a:p>
          <a:p>
            <a:pPr eaLnBrk="1" hangingPunct="1"/>
            <a:r>
              <a:rPr lang="en-GB" sz="2900" dirty="0"/>
              <a:t>Pens, pencils, rulers etc. – in a </a:t>
            </a:r>
            <a:r>
              <a:rPr lang="en-GB" sz="2900" b="1" u="sng" dirty="0"/>
              <a:t>clear</a:t>
            </a:r>
            <a:r>
              <a:rPr lang="en-GB" sz="2900" dirty="0"/>
              <a:t> colourless plastic bag or pencil case only.</a:t>
            </a:r>
          </a:p>
          <a:p>
            <a:pPr eaLnBrk="1" hangingPunct="1"/>
            <a:endParaRPr lang="en-GB" sz="2900" dirty="0"/>
          </a:p>
          <a:p>
            <a:pPr eaLnBrk="1" hangingPunct="1"/>
            <a:r>
              <a:rPr lang="en-GB" sz="2900" dirty="0"/>
              <a:t>Calculators - if relevant – but </a:t>
            </a:r>
            <a:r>
              <a:rPr lang="en-GB" sz="2900" b="1" i="1" dirty="0"/>
              <a:t>without</a:t>
            </a:r>
            <a:r>
              <a:rPr lang="en-GB" sz="2900" dirty="0"/>
              <a:t> lid.</a:t>
            </a:r>
          </a:p>
          <a:p>
            <a:pPr eaLnBrk="1" hangingPunct="1"/>
            <a:endParaRPr lang="en-GB" sz="2900" dirty="0">
              <a:solidFill>
                <a:srgbClr val="00B050"/>
              </a:solidFill>
            </a:endParaRPr>
          </a:p>
          <a:p>
            <a:pPr eaLnBrk="1" hangingPunct="1"/>
            <a:r>
              <a:rPr lang="en-GB" sz="2900" dirty="0">
                <a:solidFill>
                  <a:srgbClr val="00B050"/>
                </a:solidFill>
              </a:rPr>
              <a:t>Write in </a:t>
            </a:r>
            <a:r>
              <a:rPr lang="en-GB" sz="2900" b="1" u="sng" dirty="0"/>
              <a:t>Black</a:t>
            </a:r>
            <a:r>
              <a:rPr lang="en-GB" sz="2900" dirty="0"/>
              <a:t> ink only.  </a:t>
            </a:r>
          </a:p>
          <a:p>
            <a:pPr eaLnBrk="1" hangingPunct="1">
              <a:buNone/>
            </a:pPr>
            <a:endParaRPr lang="en-GB" sz="2900" dirty="0"/>
          </a:p>
          <a:p>
            <a:pPr eaLnBrk="1" hangingPunct="1"/>
            <a:r>
              <a:rPr lang="en-GB" sz="2900" dirty="0"/>
              <a:t>Use a highlighter only on the questions and</a:t>
            </a:r>
            <a:r>
              <a:rPr lang="en-GB" sz="2900" b="1" dirty="0">
                <a:solidFill>
                  <a:srgbClr val="FF0000"/>
                </a:solidFill>
              </a:rPr>
              <a:t> not </a:t>
            </a:r>
            <a:r>
              <a:rPr lang="en-GB" sz="2900" dirty="0"/>
              <a:t>as part of your answer.</a:t>
            </a:r>
          </a:p>
          <a:p>
            <a:pPr eaLnBrk="1" hangingPunct="1"/>
            <a:endParaRPr lang="en-GB" sz="2900" dirty="0"/>
          </a:p>
          <a:p>
            <a:pPr eaLnBrk="1" hangingPunct="1"/>
            <a:r>
              <a:rPr lang="en-GB" sz="2900" b="1" dirty="0"/>
              <a:t>No </a:t>
            </a:r>
            <a:r>
              <a:rPr lang="en-GB" sz="2900" b="1" dirty="0" err="1"/>
              <a:t>Tippex</a:t>
            </a:r>
            <a:r>
              <a:rPr lang="en-GB" sz="2900" dirty="0"/>
              <a:t> - cross out instead.</a:t>
            </a:r>
          </a:p>
          <a:p>
            <a:pPr eaLnBrk="1" hangingPunct="1"/>
            <a:endParaRPr lang="en-GB" sz="2900" dirty="0"/>
          </a:p>
          <a:p>
            <a:pPr eaLnBrk="1" hangingPunct="1"/>
            <a:r>
              <a:rPr lang="en-GB" sz="3600" b="1" dirty="0">
                <a:solidFill>
                  <a:srgbClr val="FF0000"/>
                </a:solidFill>
              </a:rPr>
              <a:t>Present</a:t>
            </a:r>
            <a:r>
              <a:rPr lang="en-GB" sz="2900" b="1" dirty="0">
                <a:solidFill>
                  <a:srgbClr val="FF0000"/>
                </a:solidFill>
              </a:rPr>
              <a:t> </a:t>
            </a:r>
            <a:r>
              <a:rPr lang="en-GB" sz="2900" dirty="0"/>
              <a:t>pencil case / stationery / </a:t>
            </a:r>
            <a:endParaRPr lang="en-GB" sz="2900" dirty="0" smtClean="0"/>
          </a:p>
          <a:p>
            <a:pPr marL="0" indent="0" eaLnBrk="1" hangingPunct="1">
              <a:buNone/>
            </a:pPr>
            <a:r>
              <a:rPr lang="en-GB" sz="2900" dirty="0"/>
              <a:t> </a:t>
            </a:r>
            <a:r>
              <a:rPr lang="en-GB" sz="2900" dirty="0" smtClean="0"/>
              <a:t>   water-bottle </a:t>
            </a:r>
            <a:r>
              <a:rPr lang="en-GB" sz="2900" dirty="0"/>
              <a:t>as you go into the hall to the duty </a:t>
            </a:r>
            <a:r>
              <a:rPr lang="en-GB" sz="2900" dirty="0" smtClean="0"/>
              <a:t>  </a:t>
            </a:r>
          </a:p>
          <a:p>
            <a:pPr marL="0" indent="0" eaLnBrk="1" hangingPunct="1">
              <a:buNone/>
            </a:pPr>
            <a:r>
              <a:rPr lang="en-GB" sz="2900" dirty="0"/>
              <a:t> </a:t>
            </a:r>
            <a:r>
              <a:rPr lang="en-GB" sz="2900" dirty="0" smtClean="0"/>
              <a:t>   staff.</a:t>
            </a:r>
          </a:p>
          <a:p>
            <a:r>
              <a:rPr lang="en-GB" sz="2900" b="1" dirty="0" smtClean="0"/>
              <a:t>NO</a:t>
            </a:r>
            <a:r>
              <a:rPr lang="en-GB" sz="2900" dirty="0" smtClean="0"/>
              <a:t> writing on hands/arms</a:t>
            </a:r>
          </a:p>
          <a:p>
            <a:endParaRPr lang="en-GB" sz="2900" dirty="0"/>
          </a:p>
        </p:txBody>
      </p:sp>
      <p:pic>
        <p:nvPicPr>
          <p:cNvPr id="9220" name="Picture 5" descr="04tippe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656" y="4221088"/>
            <a:ext cx="1130197" cy="842166"/>
          </a:xfrm>
          <a:noFill/>
        </p:spPr>
      </p:pic>
      <p:sp>
        <p:nvSpPr>
          <p:cNvPr id="9222" name="Line 8"/>
          <p:cNvSpPr>
            <a:spLocks noChangeShapeType="1"/>
          </p:cNvSpPr>
          <p:nvPr/>
        </p:nvSpPr>
        <p:spPr bwMode="auto">
          <a:xfrm flipH="1" flipV="1">
            <a:off x="8138889" y="4438904"/>
            <a:ext cx="504057" cy="40653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1412776"/>
            <a:ext cx="3456384" cy="4608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182880" lvl="0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GB" sz="2400" b="1" u="sng" dirty="0"/>
              <a:t>1</a:t>
            </a:r>
            <a:r>
              <a:rPr lang="en-GB" sz="2400" b="1" u="sng" baseline="30000" dirty="0"/>
              <a:t>st</a:t>
            </a:r>
            <a:r>
              <a:rPr lang="en-GB" sz="2400" b="1" u="sng" dirty="0"/>
              <a:t> 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/>
              <a:t>Make sure you have all the equipment that you  need for your exam - </a:t>
            </a:r>
            <a:r>
              <a:rPr lang="en-GB" sz="2300" b="1" i="1" dirty="0"/>
              <a:t>nothing</a:t>
            </a:r>
            <a:r>
              <a:rPr lang="en-GB" sz="2300" dirty="0"/>
              <a:t> will be handed out. 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GB" sz="2300" dirty="0"/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2300" dirty="0"/>
              <a:t>It is your responsibility to bring what you need for your exam.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GB" sz="2300" dirty="0"/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GB" sz="2300" dirty="0"/>
              <a:t>Have spares…..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22949-6239-45CA-8F5B-E8581D520E6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B64210D4-210E-46FC-A769-4D788AA00A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01858" y="4440141"/>
            <a:ext cx="324544" cy="40653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24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8001000" cy="96396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400" dirty="0">
                <a:latin typeface="+mn-lt"/>
              </a:rPr>
              <a:t>6</a:t>
            </a:r>
            <a:r>
              <a:rPr lang="en-GB" sz="4400" dirty="0" smtClean="0">
                <a:latin typeface="+mn-lt"/>
              </a:rPr>
              <a:t>. </a:t>
            </a:r>
            <a:r>
              <a:rPr lang="en-GB" sz="4400" dirty="0">
                <a:latin typeface="+mn-lt"/>
              </a:rPr>
              <a:t>Water &amp; Sweets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268760"/>
            <a:ext cx="4320480" cy="518085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r>
              <a:rPr lang="en-GB" sz="2800" b="1" u="sng" dirty="0">
                <a:solidFill>
                  <a:srgbClr val="FF0000"/>
                </a:solidFill>
                <a:hlinkClick r:id="rId2"/>
              </a:rPr>
              <a:t>Water </a:t>
            </a:r>
            <a:r>
              <a:rPr lang="en-GB" sz="2800" b="1" u="sng" dirty="0" smtClean="0">
                <a:solidFill>
                  <a:srgbClr val="FF0000"/>
                </a:solidFill>
                <a:hlinkClick r:id="rId2"/>
              </a:rPr>
              <a:t>only</a:t>
            </a:r>
            <a:r>
              <a:rPr lang="en-GB" sz="2800" dirty="0" smtClean="0"/>
              <a:t>- </a:t>
            </a:r>
            <a:r>
              <a:rPr lang="en-GB" sz="2800" dirty="0"/>
              <a:t>in a clear bottle with no label – </a:t>
            </a:r>
            <a:r>
              <a:rPr lang="en-GB" sz="2800" dirty="0" smtClean="0"/>
              <a:t>please get </a:t>
            </a:r>
            <a:r>
              <a:rPr lang="en-GB" sz="2800" dirty="0"/>
              <a:t>this sorted in the next couple of days.</a:t>
            </a:r>
          </a:p>
          <a:p>
            <a:pPr eaLnBrk="1" hangingPunct="1"/>
            <a:endParaRPr lang="en-GB" sz="2800" dirty="0"/>
          </a:p>
          <a:p>
            <a:r>
              <a:rPr lang="en-GB" sz="2800" dirty="0"/>
              <a:t>Sweets – </a:t>
            </a:r>
            <a:r>
              <a:rPr lang="en-GB" sz="2800" dirty="0" smtClean="0"/>
              <a:t>if wanted, unwrapped</a:t>
            </a:r>
            <a:r>
              <a:rPr lang="en-GB" sz="2800" dirty="0"/>
              <a:t>, in a </a:t>
            </a:r>
            <a:r>
              <a:rPr lang="en-GB" sz="2800" b="1" dirty="0"/>
              <a:t>clear </a:t>
            </a:r>
            <a:r>
              <a:rPr lang="en-GB" sz="2800" dirty="0"/>
              <a:t>plastic bag or box.</a:t>
            </a:r>
          </a:p>
          <a:p>
            <a:pPr eaLnBrk="1" hangingPunct="1"/>
            <a:endParaRPr lang="en-GB" sz="2800" dirty="0"/>
          </a:p>
          <a:p>
            <a:pPr eaLnBrk="1" hangingPunct="1">
              <a:buFont typeface="Arial" charset="0"/>
              <a:buChar char="•"/>
            </a:pPr>
            <a:r>
              <a:rPr lang="en-GB" sz="2800" dirty="0"/>
              <a:t>No gum / cans / wrappers.</a:t>
            </a:r>
          </a:p>
          <a:p>
            <a:pPr eaLnBrk="1" hangingPunct="1">
              <a:buNone/>
            </a:pP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10244" name="Picture 5" descr="veriplas_img_lr_halfli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340768"/>
            <a:ext cx="1905000" cy="1905000"/>
          </a:xfrm>
          <a:noFill/>
        </p:spPr>
      </p:pic>
      <p:pic>
        <p:nvPicPr>
          <p:cNvPr id="10245" name="Picture 8" descr="evi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328" y="1196752"/>
            <a:ext cx="922337" cy="2057400"/>
          </a:xfrm>
          <a:noFill/>
        </p:spPr>
      </p:pic>
      <p:pic>
        <p:nvPicPr>
          <p:cNvPr id="10246" name="Picture 11" descr="tictac_mint_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1417638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Line 12"/>
          <p:cNvSpPr>
            <a:spLocks noChangeShapeType="1"/>
          </p:cNvSpPr>
          <p:nvPr/>
        </p:nvSpPr>
        <p:spPr bwMode="auto">
          <a:xfrm>
            <a:off x="5724128" y="2924944"/>
            <a:ext cx="215900" cy="215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8" name="Line 13"/>
          <p:cNvSpPr>
            <a:spLocks noChangeShapeType="1"/>
          </p:cNvSpPr>
          <p:nvPr/>
        </p:nvSpPr>
        <p:spPr bwMode="auto">
          <a:xfrm flipV="1">
            <a:off x="5940152" y="2060848"/>
            <a:ext cx="935037" cy="10810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Line 14"/>
          <p:cNvSpPr>
            <a:spLocks noChangeShapeType="1"/>
          </p:cNvSpPr>
          <p:nvPr/>
        </p:nvSpPr>
        <p:spPr bwMode="auto">
          <a:xfrm>
            <a:off x="7524328" y="1484784"/>
            <a:ext cx="1368425" cy="18732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Line 15"/>
          <p:cNvSpPr>
            <a:spLocks noChangeShapeType="1"/>
          </p:cNvSpPr>
          <p:nvPr/>
        </p:nvSpPr>
        <p:spPr bwMode="auto">
          <a:xfrm flipV="1">
            <a:off x="7236296" y="1484784"/>
            <a:ext cx="1368425" cy="18002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1" name="Line 17"/>
          <p:cNvSpPr>
            <a:spLocks noChangeShapeType="1"/>
          </p:cNvSpPr>
          <p:nvPr/>
        </p:nvSpPr>
        <p:spPr bwMode="auto">
          <a:xfrm flipH="1">
            <a:off x="6444208" y="4005089"/>
            <a:ext cx="1008112" cy="7245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7452320" y="3717032"/>
            <a:ext cx="144075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Cambria" pitchFamily="18" charset="0"/>
              </a:rPr>
              <a:t>Labels must be removed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118A4-BB4B-4942-BC23-DAF3AF47638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0067" y="404664"/>
            <a:ext cx="8229600" cy="80736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400" dirty="0">
                <a:latin typeface="+mn-lt"/>
              </a:rPr>
              <a:t>7</a:t>
            </a:r>
            <a:r>
              <a:rPr lang="en-GB" sz="4400" dirty="0" smtClean="0">
                <a:latin typeface="+mn-lt"/>
              </a:rPr>
              <a:t>. </a:t>
            </a:r>
            <a:r>
              <a:rPr lang="en-GB" sz="4400" dirty="0">
                <a:latin typeface="+mn-lt"/>
              </a:rPr>
              <a:t>No Mobile Phones</a:t>
            </a:r>
          </a:p>
        </p:txBody>
      </p:sp>
      <p:pic>
        <p:nvPicPr>
          <p:cNvPr id="11268" name="Picture 120" descr="redcel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4180" y="564413"/>
            <a:ext cx="1331640" cy="856003"/>
          </a:xfrm>
        </p:spPr>
      </p:pic>
      <p:sp>
        <p:nvSpPr>
          <p:cNvPr id="11267" name="Text Box 118"/>
          <p:cNvSpPr txBox="1">
            <a:spLocks noChangeArrowheads="1"/>
          </p:cNvSpPr>
          <p:nvPr/>
        </p:nvSpPr>
        <p:spPr bwMode="auto">
          <a:xfrm>
            <a:off x="198264" y="1212032"/>
            <a:ext cx="8496944" cy="507831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+mn-lt"/>
              </a:rPr>
              <a:t>In </a:t>
            </a:r>
            <a:r>
              <a:rPr lang="en-GB" sz="2400" dirty="0" smtClean="0">
                <a:latin typeface="+mn-lt"/>
              </a:rPr>
              <a:t>2017, </a:t>
            </a:r>
            <a:r>
              <a:rPr lang="en-GB" sz="2400" dirty="0">
                <a:latin typeface="+mn-lt"/>
              </a:rPr>
              <a:t>OFQUAL  </a:t>
            </a:r>
            <a:r>
              <a:rPr lang="en-GB" sz="2400" u="sng" dirty="0">
                <a:solidFill>
                  <a:srgbClr val="FF0000"/>
                </a:solidFill>
                <a:latin typeface="+mn-lt"/>
              </a:rPr>
              <a:t>banned </a:t>
            </a:r>
            <a:r>
              <a:rPr lang="en-GB" sz="2400" b="1" u="sng" dirty="0" smtClean="0">
                <a:solidFill>
                  <a:srgbClr val="FF0000"/>
                </a:solidFill>
                <a:latin typeface="+mn-lt"/>
              </a:rPr>
              <a:t>1058</a:t>
            </a:r>
            <a:r>
              <a:rPr lang="en-GB" sz="2400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400" dirty="0">
                <a:latin typeface="+mn-lt"/>
              </a:rPr>
              <a:t>candidates </a:t>
            </a:r>
            <a:r>
              <a:rPr lang="en-GB" sz="2400" dirty="0" smtClean="0">
                <a:latin typeface="+mn-lt"/>
              </a:rPr>
              <a:t>for </a:t>
            </a:r>
            <a:r>
              <a:rPr lang="en-GB" sz="2400" dirty="0">
                <a:latin typeface="+mn-lt"/>
              </a:rPr>
              <a:t>malpractice </a:t>
            </a:r>
            <a:r>
              <a:rPr lang="en-GB" sz="2400" dirty="0" smtClean="0">
                <a:latin typeface="+mn-lt"/>
              </a:rPr>
              <a:t>linked to mobile </a:t>
            </a:r>
            <a:r>
              <a:rPr lang="en-GB" sz="2400" dirty="0">
                <a:latin typeface="+mn-lt"/>
              </a:rPr>
              <a:t>phones, </a:t>
            </a:r>
            <a:r>
              <a:rPr lang="en-GB" sz="2400" dirty="0" err="1">
                <a:latin typeface="+mn-lt"/>
              </a:rPr>
              <a:t>i</a:t>
            </a:r>
            <a:r>
              <a:rPr lang="en-GB" sz="2400" dirty="0">
                <a:latin typeface="+mn-lt"/>
              </a:rPr>
              <a:t>-watches </a:t>
            </a:r>
            <a:r>
              <a:rPr lang="en-GB" sz="2400" dirty="0" smtClean="0">
                <a:latin typeface="+mn-lt"/>
              </a:rPr>
              <a:t>&amp; electronic </a:t>
            </a:r>
            <a:r>
              <a:rPr lang="en-GB" sz="2400" dirty="0">
                <a:latin typeface="+mn-lt"/>
              </a:rPr>
              <a:t>equipment.  </a:t>
            </a:r>
          </a:p>
          <a:p>
            <a:pPr eaLnBrk="1" hangingPunct="1">
              <a:spcBef>
                <a:spcPct val="50000"/>
              </a:spcBef>
            </a:pPr>
            <a:endParaRPr lang="en-GB" sz="24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 dirty="0" smtClean="0">
                <a:latin typeface="+mn-lt"/>
              </a:rPr>
              <a:t>This </a:t>
            </a:r>
            <a:r>
              <a:rPr lang="en-GB" sz="2400" dirty="0">
                <a:latin typeface="+mn-lt"/>
              </a:rPr>
              <a:t>may because of candidates using it under the desk, or simply bringing it into the exam room, and not declaring it; phones going off etc. </a:t>
            </a:r>
            <a:r>
              <a:rPr lang="en-GB" sz="2400" dirty="0" smtClean="0">
                <a:latin typeface="+mn-lt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GB" sz="24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 b="1" dirty="0" smtClean="0">
                <a:latin typeface="+mn-lt"/>
              </a:rPr>
              <a:t>The </a:t>
            </a:r>
            <a:r>
              <a:rPr lang="en-GB" sz="2400" b="1" dirty="0">
                <a:latin typeface="+mn-lt"/>
              </a:rPr>
              <a:t>rule: </a:t>
            </a: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Check in the Gym than phones and </a:t>
            </a:r>
            <a:r>
              <a:rPr lang="en-GB" sz="2400" b="1" dirty="0" err="1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-watches are switched off and placed in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your bag, 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ready for placing S19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GB" sz="2400" b="1" u="sng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CB139-38B2-457C-B932-1B78171618A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id="{01EF8913-0DD5-4AE0-B009-539C1AD7B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6533" y="434628"/>
            <a:ext cx="606933" cy="85600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25036052-1254-4E23-881F-341155CD75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2280" y="477257"/>
            <a:ext cx="831186" cy="85600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8</a:t>
            </a:r>
            <a:r>
              <a:rPr lang="en-GB" dirty="0" smtClean="0"/>
              <a:t>. </a:t>
            </a:r>
            <a:r>
              <a:rPr lang="en-GB" dirty="0"/>
              <a:t>From the Gym to the Hall / Venue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920"/>
            <a:ext cx="8229600" cy="55594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en-GB" dirty="0"/>
          </a:p>
          <a:p>
            <a:r>
              <a:rPr lang="en-GB" sz="6400" dirty="0">
                <a:solidFill>
                  <a:schemeClr val="tx1"/>
                </a:solidFill>
              </a:rPr>
              <a:t>Once you are sent from the Gym, you walk to the exam hall in silence </a:t>
            </a:r>
            <a:r>
              <a:rPr lang="en-GB" sz="6400" dirty="0" smtClean="0">
                <a:solidFill>
                  <a:schemeClr val="tx1"/>
                </a:solidFill>
              </a:rPr>
              <a:t>via S19</a:t>
            </a:r>
            <a:endParaRPr lang="en-GB" sz="6400" dirty="0">
              <a:solidFill>
                <a:schemeClr val="tx1"/>
              </a:solidFill>
            </a:endParaRPr>
          </a:p>
          <a:p>
            <a:endParaRPr lang="en-GB" sz="6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6400" dirty="0" smtClean="0">
                <a:solidFill>
                  <a:schemeClr val="tx1"/>
                </a:solidFill>
              </a:rPr>
              <a:t>   </a:t>
            </a:r>
            <a:r>
              <a:rPr lang="en-GB" sz="6400" b="1" u="sng" dirty="0" smtClean="0">
                <a:solidFill>
                  <a:srgbClr val="FF0000"/>
                </a:solidFill>
              </a:rPr>
              <a:t>S19 The Bag Room</a:t>
            </a:r>
          </a:p>
          <a:p>
            <a:r>
              <a:rPr lang="en-GB" sz="6400" dirty="0" smtClean="0">
                <a:solidFill>
                  <a:schemeClr val="tx1"/>
                </a:solidFill>
              </a:rPr>
              <a:t>Leave your bags/phones/</a:t>
            </a:r>
            <a:r>
              <a:rPr lang="en-GB" sz="6400" dirty="0" err="1" smtClean="0">
                <a:solidFill>
                  <a:schemeClr val="tx1"/>
                </a:solidFill>
              </a:rPr>
              <a:t>i</a:t>
            </a:r>
            <a:r>
              <a:rPr lang="en-GB" sz="6400" dirty="0" smtClean="0">
                <a:solidFill>
                  <a:schemeClr val="tx1"/>
                </a:solidFill>
              </a:rPr>
              <a:t>-watches and any other electronic equipment (all switched) off in S19 including calculator lids</a:t>
            </a:r>
            <a:endParaRPr lang="en-GB" sz="6400" dirty="0">
              <a:solidFill>
                <a:schemeClr val="tx1"/>
              </a:solidFill>
            </a:endParaRPr>
          </a:p>
          <a:p>
            <a:pPr>
              <a:buNone/>
            </a:pPr>
            <a:endParaRPr lang="en-GB" sz="6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6400" dirty="0">
                <a:solidFill>
                  <a:schemeClr val="tx1"/>
                </a:solidFill>
              </a:rPr>
              <a:t> </a:t>
            </a:r>
            <a:r>
              <a:rPr lang="en-GB" sz="6400" dirty="0" smtClean="0">
                <a:solidFill>
                  <a:schemeClr val="tx1"/>
                </a:solidFill>
              </a:rPr>
              <a:t>   </a:t>
            </a:r>
            <a:r>
              <a:rPr lang="en-GB" sz="6400" b="1" u="sng" dirty="0" smtClean="0">
                <a:solidFill>
                  <a:srgbClr val="FF0000"/>
                </a:solidFill>
              </a:rPr>
              <a:t>At the door to the hall</a:t>
            </a:r>
          </a:p>
          <a:p>
            <a:pPr>
              <a:buFont typeface="Arial" charset="0"/>
              <a:buChar char="•"/>
            </a:pPr>
            <a:r>
              <a:rPr lang="en-GB" sz="6400" b="1" dirty="0" smtClean="0">
                <a:solidFill>
                  <a:schemeClr val="tx1"/>
                </a:solidFill>
              </a:rPr>
              <a:t>Uniform </a:t>
            </a:r>
            <a:r>
              <a:rPr lang="en-GB" sz="6400" b="1" dirty="0">
                <a:solidFill>
                  <a:schemeClr val="tx1"/>
                </a:solidFill>
              </a:rPr>
              <a:t>checks </a:t>
            </a:r>
            <a:r>
              <a:rPr lang="en-GB" sz="6400" dirty="0">
                <a:solidFill>
                  <a:schemeClr val="tx1"/>
                </a:solidFill>
              </a:rPr>
              <a:t>– blazers; top buttons; blazer sleeves etc.</a:t>
            </a:r>
          </a:p>
          <a:p>
            <a:pPr>
              <a:buFont typeface="Arial" charset="0"/>
              <a:buChar char="•"/>
            </a:pPr>
            <a:endParaRPr lang="en-GB" sz="640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6400" b="1" dirty="0">
                <a:solidFill>
                  <a:schemeClr val="tx1"/>
                </a:solidFill>
              </a:rPr>
              <a:t>Present </a:t>
            </a:r>
            <a:r>
              <a:rPr lang="en-GB" sz="6400" dirty="0">
                <a:solidFill>
                  <a:schemeClr val="tx1"/>
                </a:solidFill>
              </a:rPr>
              <a:t>pencil case / stationery / water-bottle </a:t>
            </a:r>
            <a:r>
              <a:rPr lang="en-GB" sz="6400" u="sng" dirty="0">
                <a:solidFill>
                  <a:schemeClr val="tx1"/>
                </a:solidFill>
              </a:rPr>
              <a:t>as you go into the hall </a:t>
            </a:r>
            <a:r>
              <a:rPr lang="en-GB" sz="6400" dirty="0">
                <a:solidFill>
                  <a:schemeClr val="tx1"/>
                </a:solidFill>
              </a:rPr>
              <a:t>to the duty staff.</a:t>
            </a:r>
          </a:p>
          <a:p>
            <a:pPr>
              <a:buNone/>
            </a:pPr>
            <a:endParaRPr lang="en-GB" sz="6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6400" dirty="0">
                <a:solidFill>
                  <a:schemeClr val="tx1"/>
                </a:solidFill>
              </a:rPr>
              <a:t> </a:t>
            </a:r>
            <a:r>
              <a:rPr lang="en-GB" sz="6400" dirty="0" smtClean="0">
                <a:solidFill>
                  <a:schemeClr val="tx1"/>
                </a:solidFill>
              </a:rPr>
              <a:t>  </a:t>
            </a:r>
            <a:r>
              <a:rPr lang="en-GB" sz="6400" b="1" u="sng" dirty="0" smtClean="0">
                <a:solidFill>
                  <a:srgbClr val="FF0000"/>
                </a:solidFill>
              </a:rPr>
              <a:t>In the hall</a:t>
            </a:r>
            <a:endParaRPr lang="en-GB" sz="6400" b="1" u="sng" dirty="0">
              <a:solidFill>
                <a:srgbClr val="FF0000"/>
              </a:solidFill>
            </a:endParaRPr>
          </a:p>
          <a:p>
            <a:r>
              <a:rPr lang="en-GB" sz="6400" dirty="0" smtClean="0">
                <a:solidFill>
                  <a:schemeClr val="tx1"/>
                </a:solidFill>
              </a:rPr>
              <a:t>You </a:t>
            </a:r>
            <a:r>
              <a:rPr lang="en-GB" sz="6400" dirty="0">
                <a:solidFill>
                  <a:schemeClr val="tx1"/>
                </a:solidFill>
              </a:rPr>
              <a:t>are in exam conditions.</a:t>
            </a:r>
          </a:p>
          <a:p>
            <a:r>
              <a:rPr lang="en-GB" sz="6400" dirty="0" smtClean="0">
                <a:solidFill>
                  <a:schemeClr val="tx1"/>
                </a:solidFill>
              </a:rPr>
              <a:t>Place </a:t>
            </a:r>
            <a:r>
              <a:rPr lang="en-GB" sz="6400" dirty="0">
                <a:solidFill>
                  <a:schemeClr val="tx1"/>
                </a:solidFill>
              </a:rPr>
              <a:t>all watches on your desk.</a:t>
            </a:r>
          </a:p>
          <a:p>
            <a:r>
              <a:rPr lang="en-GB" sz="6400" dirty="0" smtClean="0">
                <a:solidFill>
                  <a:schemeClr val="tx1"/>
                </a:solidFill>
              </a:rPr>
              <a:t>Wait </a:t>
            </a:r>
            <a:r>
              <a:rPr lang="en-GB" sz="6400" dirty="0">
                <a:solidFill>
                  <a:schemeClr val="tx1"/>
                </a:solidFill>
              </a:rPr>
              <a:t>in silence – no communication / turning around - focus on you.</a:t>
            </a:r>
          </a:p>
          <a:p>
            <a:pPr marL="0" indent="0">
              <a:buNone/>
            </a:pPr>
            <a:endParaRPr lang="en-GB" sz="6400" dirty="0" smtClean="0">
              <a:solidFill>
                <a:schemeClr val="tx1"/>
              </a:solidFill>
            </a:endParaRPr>
          </a:p>
          <a:p>
            <a:r>
              <a:rPr lang="en-GB" sz="6400" dirty="0" smtClean="0">
                <a:solidFill>
                  <a:schemeClr val="tx1"/>
                </a:solidFill>
              </a:rPr>
              <a:t>If </a:t>
            </a:r>
            <a:r>
              <a:rPr lang="en-GB" sz="6400" dirty="0">
                <a:solidFill>
                  <a:schemeClr val="tx1"/>
                </a:solidFill>
              </a:rPr>
              <a:t>you have a query, raise your hand and wait for an invigilator to check with you.</a:t>
            </a:r>
          </a:p>
          <a:p>
            <a:endParaRPr lang="en-GB" sz="6400" dirty="0"/>
          </a:p>
          <a:p>
            <a:r>
              <a:rPr lang="en-GB" sz="6400" dirty="0"/>
              <a:t>The exam prayer will be </a:t>
            </a:r>
            <a:r>
              <a:rPr lang="en-GB" sz="6400" dirty="0" smtClean="0"/>
              <a:t>read</a:t>
            </a:r>
            <a:endParaRPr lang="en-GB" sz="6400" dirty="0"/>
          </a:p>
          <a:p>
            <a:r>
              <a:rPr lang="en-GB" sz="6400" dirty="0" smtClean="0"/>
              <a:t>The </a:t>
            </a:r>
            <a:r>
              <a:rPr lang="en-GB" sz="6400" dirty="0"/>
              <a:t>Senior Invigilator will go read through the exam rules</a:t>
            </a:r>
            <a:r>
              <a:rPr lang="en-GB" sz="6400" dirty="0" smtClean="0"/>
              <a:t>.</a:t>
            </a:r>
            <a:endParaRPr lang="en-GB" sz="6400" dirty="0"/>
          </a:p>
          <a:p>
            <a:r>
              <a:rPr lang="en-GB" sz="6400" dirty="0" smtClean="0"/>
              <a:t>The </a:t>
            </a:r>
            <a:r>
              <a:rPr lang="en-GB" sz="6400" dirty="0"/>
              <a:t>exam will start.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CB139-38B2-457C-B932-1B78171618A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2711</TotalTime>
  <Words>967</Words>
  <Application>Microsoft Office PowerPoint</Application>
  <PresentationFormat>On-screen Show (4:3)</PresentationFormat>
  <Paragraphs>214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Comic Sans MS</vt:lpstr>
      <vt:lpstr>Times New Roman</vt:lpstr>
      <vt:lpstr>Verdana</vt:lpstr>
      <vt:lpstr>Wingdings</vt:lpstr>
      <vt:lpstr>Clarity</vt:lpstr>
      <vt:lpstr>PowerPoint Presentation</vt:lpstr>
      <vt:lpstr>2. The Route </vt:lpstr>
      <vt:lpstr>3. The Support Car...  …. of which this system is part of….  </vt:lpstr>
      <vt:lpstr>Year 11 MFL Oral Exams = 25% Fri 7th – Fri 14th December </vt:lpstr>
      <vt:lpstr>4. Before the exam </vt:lpstr>
      <vt:lpstr>5. What can you bring into the exam?</vt:lpstr>
      <vt:lpstr>6. Water &amp; Sweets </vt:lpstr>
      <vt:lpstr>7. No Mobile Phones</vt:lpstr>
      <vt:lpstr>8. From the Gym to the Hall / Venue </vt:lpstr>
      <vt:lpstr>   9. Our Exam Invigilators...</vt:lpstr>
      <vt:lpstr>10. Final Information</vt:lpstr>
      <vt:lpstr>11. Our Exam Prayer- that moment of calm and composure</vt:lpstr>
    </vt:vector>
  </TitlesOfParts>
  <Company>Surrey LEA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difference</dc:title>
  <dc:creator>A.Stagogiannis</dc:creator>
  <cp:lastModifiedBy>Lorna Thompson</cp:lastModifiedBy>
  <cp:revision>217</cp:revision>
  <cp:lastPrinted>2018-11-12T18:09:16Z</cp:lastPrinted>
  <dcterms:created xsi:type="dcterms:W3CDTF">2005-05-24T13:50:35Z</dcterms:created>
  <dcterms:modified xsi:type="dcterms:W3CDTF">2018-11-21T09:57:18Z</dcterms:modified>
</cp:coreProperties>
</file>