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0"/>
  </p:notesMasterIdLst>
  <p:handoutMasterIdLst>
    <p:handoutMasterId r:id="rId21"/>
  </p:handoutMasterIdLst>
  <p:sldIdLst>
    <p:sldId id="289" r:id="rId2"/>
    <p:sldId id="271" r:id="rId3"/>
    <p:sldId id="259" r:id="rId4"/>
    <p:sldId id="260" r:id="rId5"/>
    <p:sldId id="261" r:id="rId6"/>
    <p:sldId id="267" r:id="rId7"/>
    <p:sldId id="287" r:id="rId8"/>
    <p:sldId id="274" r:id="rId9"/>
    <p:sldId id="273" r:id="rId10"/>
    <p:sldId id="275" r:id="rId11"/>
    <p:sldId id="290" r:id="rId12"/>
    <p:sldId id="291" r:id="rId13"/>
    <p:sldId id="292" r:id="rId14"/>
    <p:sldId id="293" r:id="rId15"/>
    <p:sldId id="295" r:id="rId16"/>
    <p:sldId id="294" r:id="rId17"/>
    <p:sldId id="296" r:id="rId18"/>
    <p:sldId id="307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FF28D-48D2-4B5E-9C8F-370A58EA0A48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36447-4A3E-4C8E-B90C-EDD886C83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1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D49D8-CD14-4E52-9D3E-A3334CBDEF04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ABA70-36BE-40AA-8C0B-E76A15231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0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3/23/2018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hyperlink" Target="mailto:NotreDame@map.uk.n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A2168B3A-3AE7-4946-8AF6-76E3E51761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64C2224D-8669-4449-BA35-66D2DEF0EE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5325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9E36D9-8C4D-4CA1-89BA-D0BF2FB972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070" y="480060"/>
            <a:ext cx="5455325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text on a whiteboard&#10;&#10;Description generated with high confidence">
            <a:extLst>
              <a:ext uri="{FF2B5EF4-FFF2-40B4-BE49-F238E27FC236}">
                <a16:creationId xmlns:a16="http://schemas.microsoft.com/office/drawing/2014/main" id="{0BE04CA5-20B5-4EF8-BA9C-B9CA39858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74" b="-2"/>
          <a:stretch/>
        </p:blipFill>
        <p:spPr>
          <a:xfrm>
            <a:off x="804332" y="1498199"/>
            <a:ext cx="4806271" cy="3856517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62BB4D-59FC-4B90-ADDB-C29FF4C5D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96" y="2414743"/>
            <a:ext cx="4806271" cy="1465911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D3A24-9097-4F5E-B40D-1E05EA062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596" y="3958078"/>
            <a:ext cx="480627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67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96346" y="478943"/>
            <a:ext cx="9985109" cy="5601533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Notre Dame Exam Prayer adapted to revision</a:t>
            </a:r>
            <a:endParaRPr kumimoji="0" lang="en-GB" sz="1600" b="1" i="1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Lord God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We pray to You at this time,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 we </a:t>
            </a:r>
            <a:r>
              <a:rPr kumimoji="0" lang="en-GB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do prepare and do our revision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We ask You for Your gifts of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peace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and calm, 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 this time,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so that we each can do our very best.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Help us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do what we can,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 enjoy our achievements,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to best use our talents,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now,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and in the future,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 Your service.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We ask this through Christ our Lord.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Amen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20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1162E-9949-4B44-B63F-9403AA2F5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Appendix – additional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776FE-22F4-4071-91EC-D91A6078A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99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47D8-C903-427A-B806-51178883DB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Checklist Revision </a:t>
            </a:r>
            <a:r>
              <a:rPr lang="en-GB" sz="2800" dirty="0"/>
              <a:t>final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8F7257A-BEAE-4DA4-AE7B-8C10AAABE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6714" y="4595077"/>
            <a:ext cx="8610674" cy="1828235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GB" dirty="0"/>
              <a:t>The aim of revision is to prepare you for:</a:t>
            </a:r>
          </a:p>
          <a:p>
            <a:pPr algn="ctr"/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i="1" dirty="0">
                <a:highlight>
                  <a:srgbClr val="FFFF00"/>
                </a:highlight>
              </a:rPr>
              <a:t>what will you be able to do to time, without notes, for a set of similar questions, that in style, you have already answered…  </a:t>
            </a:r>
            <a:endParaRPr lang="en-GB" dirty="0"/>
          </a:p>
          <a:p>
            <a:pPr algn="ctr"/>
            <a:r>
              <a:rPr lang="en-GB" dirty="0"/>
              <a:t>Revision is </a:t>
            </a:r>
            <a:r>
              <a:rPr lang="en-GB" i="1" dirty="0"/>
              <a:t>what you make it</a:t>
            </a:r>
            <a:r>
              <a:rPr lang="en-GB" dirty="0"/>
              <a:t>… .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029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47D8-C903-427A-B806-51178883D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558" y="769493"/>
            <a:ext cx="9966960" cy="4154845"/>
          </a:xfrm>
        </p:spPr>
        <p:txBody>
          <a:bodyPr/>
          <a:lstStyle/>
          <a:p>
            <a:r>
              <a:rPr lang="en-GB" sz="2400" dirty="0">
                <a:highlight>
                  <a:srgbClr val="FFFF00"/>
                </a:highlight>
              </a:rPr>
              <a:t>History</a:t>
            </a:r>
            <a:r>
              <a:rPr lang="en-GB" sz="2400" dirty="0"/>
              <a:t> </a:t>
            </a:r>
            <a:r>
              <a:rPr lang="en-GB" sz="2400" dirty="0">
                <a:highlight>
                  <a:srgbClr val="FFFF00"/>
                </a:highlight>
              </a:rPr>
              <a:t>Tues 1hr summary for self-testing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EI – </a:t>
            </a:r>
            <a:r>
              <a:rPr lang="en-GB" sz="2400" dirty="0">
                <a:highlight>
                  <a:srgbClr val="FF0000"/>
                </a:highlight>
              </a:rPr>
              <a:t>create TIMELINE </a:t>
            </a:r>
            <a:r>
              <a:rPr lang="en-GB" sz="2400" dirty="0"/>
              <a:t>Colour coded by topic e.g. religion / </a:t>
            </a:r>
            <a:r>
              <a:rPr lang="en-GB" sz="2400" dirty="0" err="1"/>
              <a:t>mqs</a:t>
            </a:r>
            <a:r>
              <a:rPr lang="en-GB" sz="2400" dirty="0"/>
              <a:t> / </a:t>
            </a:r>
            <a:r>
              <a:rPr lang="en-GB" sz="2400" dirty="0" err="1"/>
              <a:t>spain</a:t>
            </a:r>
            <a:r>
              <a:rPr lang="en-GB" sz="2400" dirty="0"/>
              <a:t> 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>
                <a:highlight>
                  <a:srgbClr val="FFFF00"/>
                </a:highlight>
              </a:rPr>
              <a:t>History Thurs 1hr cue cards </a:t>
            </a:r>
            <a:r>
              <a:rPr lang="en-GB" sz="2400" dirty="0"/>
              <a:t>for self-testing / planning</a:t>
            </a:r>
            <a:br>
              <a:rPr lang="en-GB" sz="2400" dirty="0"/>
            </a:br>
            <a:r>
              <a:rPr lang="en-GB" sz="2400" dirty="0"/>
              <a:t>EI – </a:t>
            </a:r>
            <a:r>
              <a:rPr lang="en-GB" sz="2400" dirty="0">
                <a:highlight>
                  <a:srgbClr val="FF0000"/>
                </a:highlight>
              </a:rPr>
              <a:t>Religious settlement </a:t>
            </a:r>
            <a:r>
              <a:rPr lang="en-GB" sz="2400" dirty="0"/>
              <a:t>– what/ who against &amp; why / successes / failures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>
                <a:highlight>
                  <a:srgbClr val="FFFF00"/>
                </a:highlight>
              </a:rPr>
              <a:t>History SAT 1hr – 16 marker plan &amp; write up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EI – </a:t>
            </a:r>
            <a:r>
              <a:rPr lang="en-GB" sz="2400" dirty="0">
                <a:highlight>
                  <a:srgbClr val="FF0000"/>
                </a:highlight>
              </a:rPr>
              <a:t>Revolt of N. Earls   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9646280C-1E96-4EAF-B169-B55E025D1848}"/>
              </a:ext>
            </a:extLst>
          </p:cNvPr>
          <p:cNvSpPr txBox="1">
            <a:spLocks/>
          </p:cNvSpPr>
          <p:nvPr/>
        </p:nvSpPr>
        <p:spPr>
          <a:xfrm>
            <a:off x="986680" y="4851361"/>
            <a:ext cx="7891272" cy="663023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Be subject specific </a:t>
            </a:r>
          </a:p>
        </p:txBody>
      </p:sp>
    </p:spTree>
    <p:extLst>
      <p:ext uri="{BB962C8B-B14F-4D97-AF65-F5344CB8AC3E}">
        <p14:creationId xmlns:p14="http://schemas.microsoft.com/office/powerpoint/2010/main" val="1539780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/>
              <a:t>Mid/High </a:t>
            </a:r>
            <a:r>
              <a:rPr lang="en-GB" sz="5400" dirty="0"/>
              <a:t>Mark Value Questions </a:t>
            </a:r>
            <a:br>
              <a:rPr lang="en-GB" sz="5400" dirty="0"/>
            </a:br>
            <a:r>
              <a:rPr lang="en-GB" sz="5400" dirty="0"/>
              <a:t> - plan Key ones</a:t>
            </a:r>
            <a:br>
              <a:rPr lang="en-GB" sz="5400" dirty="0"/>
            </a:br>
            <a:r>
              <a:rPr lang="en-GB" sz="5400" dirty="0"/>
              <a:t> - Practice Some</a:t>
            </a:r>
            <a:br>
              <a:rPr lang="en-GB" sz="5400" dirty="0"/>
            </a:br>
            <a:r>
              <a:rPr lang="en-GB" sz="5400" dirty="0"/>
              <a:t> - Check those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518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47D8-C903-427A-B806-51178883D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241" y="1219422"/>
            <a:ext cx="9966960" cy="303580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sz="3200" dirty="0">
                <a:highlight>
                  <a:srgbClr val="FFFF00"/>
                </a:highlight>
              </a:rPr>
              <a:t>PRACTICE QUESTIONS – 6, 8,12, 16, 20, 40 markers….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2800" dirty="0"/>
              <a:t>building to practice questions to time </a:t>
            </a:r>
            <a:br>
              <a:rPr lang="en-GB" sz="2800" dirty="0"/>
            </a:br>
            <a:r>
              <a:rPr lang="en-GB" sz="2800" dirty="0"/>
              <a:t> - by planning out the answer – using cue cards / Notes</a:t>
            </a:r>
            <a:br>
              <a:rPr lang="en-GB" sz="2800" dirty="0"/>
            </a:br>
            <a:r>
              <a:rPr lang="en-GB" sz="2800" dirty="0"/>
              <a:t> - By writing up with/without notes for the </a:t>
            </a:r>
            <a:r>
              <a:rPr lang="en-GB" sz="2800" i="1" dirty="0"/>
              <a:t>big marker</a:t>
            </a:r>
            <a:r>
              <a:rPr lang="en-GB" sz="2800" dirty="0"/>
              <a:t> questions  </a:t>
            </a:r>
            <a:br>
              <a:rPr lang="en-GB" sz="2800" dirty="0"/>
            </a:b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/>
              <a:t>-  then checking these against a mark-scheme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0935B-B6DF-40E6-993F-6C2724883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953" y="5286742"/>
            <a:ext cx="11060633" cy="1069848"/>
          </a:xfrm>
        </p:spPr>
        <p:txBody>
          <a:bodyPr>
            <a:normAutofit fontScale="40000" lnSpcReduction="20000"/>
          </a:bodyPr>
          <a:lstStyle/>
          <a:p>
            <a:endParaRPr lang="en-GB" sz="8600" dirty="0"/>
          </a:p>
          <a:p>
            <a:r>
              <a:rPr lang="en-GB" sz="86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013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47D8-C903-427A-B806-51178883D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853" y="1442906"/>
            <a:ext cx="9966960" cy="275158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u="sng" dirty="0">
                <a:highlight>
                  <a:srgbClr val="FFFF00"/>
                </a:highlight>
              </a:rPr>
              <a:t>CUE CARDS  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Creating cue cards for </a:t>
            </a:r>
            <a:br>
              <a:rPr lang="en-GB" sz="3600" dirty="0"/>
            </a:br>
            <a:r>
              <a:rPr lang="en-GB" sz="3600" dirty="0"/>
              <a:t>-   </a:t>
            </a:r>
            <a:r>
              <a:rPr lang="en-GB" sz="2400" dirty="0"/>
              <a:t>the key topics / sub-topics / Big Ideas </a:t>
            </a:r>
            <a:br>
              <a:rPr lang="en-GB" sz="2400" dirty="0"/>
            </a:br>
            <a:r>
              <a:rPr lang="en-GB" sz="2400" dirty="0"/>
              <a:t> -    With key content</a:t>
            </a:r>
            <a:br>
              <a:rPr lang="en-GB" sz="2400" dirty="0"/>
            </a:br>
            <a:r>
              <a:rPr lang="en-GB" sz="2400" dirty="0"/>
              <a:t> -    with key examples</a:t>
            </a:r>
            <a:br>
              <a:rPr lang="en-GB" sz="2400" dirty="0"/>
            </a:br>
            <a:r>
              <a:rPr lang="en-GB" sz="2400" dirty="0"/>
              <a:t> -    with key quotes</a:t>
            </a:r>
            <a:br>
              <a:rPr lang="en-GB" sz="2400" dirty="0"/>
            </a:br>
            <a:r>
              <a:rPr lang="en-GB" sz="2400" dirty="0"/>
              <a:t> -    Links to  other topics / ideas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0935B-B6DF-40E6-993F-6C2724883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953" y="5286742"/>
            <a:ext cx="11060633" cy="1069848"/>
          </a:xfrm>
        </p:spPr>
        <p:txBody>
          <a:bodyPr>
            <a:normAutofit fontScale="40000" lnSpcReduction="20000"/>
          </a:bodyPr>
          <a:lstStyle/>
          <a:p>
            <a:endParaRPr lang="en-GB" sz="8600" dirty="0"/>
          </a:p>
          <a:p>
            <a:r>
              <a:rPr lang="en-GB" sz="86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096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124744"/>
            <a:ext cx="9119228" cy="476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284" y="60791"/>
            <a:ext cx="9788554" cy="862737"/>
          </a:xfrm>
        </p:spPr>
        <p:txBody>
          <a:bodyPr>
            <a:normAutofit/>
          </a:bodyPr>
          <a:lstStyle/>
          <a:p>
            <a:r>
              <a:rPr lang="en-GB" b="1" dirty="0"/>
              <a:t>What you said: Mock revision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237312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u="sng" dirty="0">
                <a:solidFill>
                  <a:srgbClr val="002060"/>
                </a:solidFill>
              </a:rPr>
              <a:t>Use your time on the highly effective techniques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194" y="3503679"/>
            <a:ext cx="10066254" cy="2626036"/>
            <a:chOff x="-1461807" y="3503679"/>
            <a:chExt cx="10066254" cy="2626036"/>
          </a:xfrm>
        </p:grpSpPr>
        <p:sp>
          <p:nvSpPr>
            <p:cNvPr id="11" name="Rectangle 10"/>
            <p:cNvSpPr/>
            <p:nvPr/>
          </p:nvSpPr>
          <p:spPr>
            <a:xfrm>
              <a:off x="121150" y="3503679"/>
              <a:ext cx="8483297" cy="21871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461807" y="5668050"/>
              <a:ext cx="5984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</a:rPr>
                <a:t>Lo-Impact zone: use as start not finish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2333" y="749302"/>
            <a:ext cx="8383242" cy="2747574"/>
            <a:chOff x="-1351668" y="749301"/>
            <a:chExt cx="8383242" cy="2747574"/>
          </a:xfrm>
        </p:grpSpPr>
        <p:sp>
          <p:nvSpPr>
            <p:cNvPr id="6" name="TextBox 5"/>
            <p:cNvSpPr txBox="1"/>
            <p:nvPr/>
          </p:nvSpPr>
          <p:spPr>
            <a:xfrm>
              <a:off x="-1351668" y="749301"/>
              <a:ext cx="4710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Hi-Impact zone: more of this?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7320" y="1520788"/>
              <a:ext cx="6829648" cy="46805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1149" y="2204865"/>
              <a:ext cx="6910425" cy="129201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Arrow: Down 7">
            <a:extLst>
              <a:ext uri="{FF2B5EF4-FFF2-40B4-BE49-F238E27FC236}">
                <a16:creationId xmlns:a16="http://schemas.microsoft.com/office/drawing/2014/main" id="{418550F6-9C6E-447A-A3E2-3FDDED4421F3}"/>
              </a:ext>
            </a:extLst>
          </p:cNvPr>
          <p:cNvSpPr/>
          <p:nvPr/>
        </p:nvSpPr>
        <p:spPr>
          <a:xfrm>
            <a:off x="1281684" y="1177460"/>
            <a:ext cx="484632" cy="97840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EEE284B-B024-48B6-9AC0-B7CBD2EB19AA}"/>
              </a:ext>
            </a:extLst>
          </p:cNvPr>
          <p:cNvSpPr/>
          <p:nvPr/>
        </p:nvSpPr>
        <p:spPr>
          <a:xfrm>
            <a:off x="303276" y="50758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85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7F23-8076-4AE4-ADD7-95794162A64F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09857" y="77555"/>
            <a:ext cx="5880067" cy="3651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sz="1400" b="1" dirty="0"/>
              <a:t>The Ace Cards of Revision according to the research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475" y="503963"/>
            <a:ext cx="4414059" cy="3130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b="1" u="sng" dirty="0">
                <a:solidFill>
                  <a:srgbClr val="7030A0"/>
                </a:solidFill>
              </a:rPr>
              <a:t>1. SELF-TESTING / PRACTICE Qs</a:t>
            </a:r>
            <a:endParaRPr lang="en-GB" b="1" dirty="0">
              <a:solidFill>
                <a:srgbClr val="7030A0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b="1" dirty="0">
                <a:solidFill>
                  <a:srgbClr val="7030A0"/>
                </a:solidFill>
              </a:rPr>
              <a:t> Also known as </a:t>
            </a:r>
            <a:r>
              <a:rPr lang="en-GB" b="1" i="1" dirty="0">
                <a:solidFill>
                  <a:srgbClr val="FF0000"/>
                </a:solidFill>
              </a:rPr>
              <a:t>retrieval practice </a:t>
            </a:r>
            <a:r>
              <a:rPr lang="en-GB" sz="1400" b="1" i="1" dirty="0">
                <a:solidFill>
                  <a:srgbClr val="7030A0"/>
                </a:solidFill>
              </a:rPr>
              <a:t>– 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200" b="1" i="1" dirty="0">
                <a:solidFill>
                  <a:srgbClr val="7030A0"/>
                </a:solidFill>
              </a:rPr>
              <a:t>   e.g. self-testing </a:t>
            </a:r>
            <a:r>
              <a:rPr lang="en-GB" sz="1200" b="1" dirty="0">
                <a:solidFill>
                  <a:srgbClr val="7030A0"/>
                </a:solidFill>
              </a:rPr>
              <a:t>/ </a:t>
            </a:r>
            <a:r>
              <a:rPr lang="en-GB" sz="1200" b="1" i="1" dirty="0">
                <a:solidFill>
                  <a:srgbClr val="7030A0"/>
                </a:solidFill>
              </a:rPr>
              <a:t>practice questions / quizzes </a:t>
            </a:r>
            <a:r>
              <a:rPr lang="en-GB" sz="1200" b="1" dirty="0">
                <a:solidFill>
                  <a:srgbClr val="7030A0"/>
                </a:solidFill>
              </a:rPr>
              <a:t>/</a:t>
            </a:r>
            <a:r>
              <a:rPr lang="en-GB" sz="1200" b="1" i="1" dirty="0">
                <a:solidFill>
                  <a:srgbClr val="7030A0"/>
                </a:solidFill>
              </a:rPr>
              <a:t>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200" b="1" i="1" dirty="0">
                <a:solidFill>
                  <a:srgbClr val="7030A0"/>
                </a:solidFill>
              </a:rPr>
              <a:t>covering notes and checking recall / using flashcards /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200" b="1" dirty="0">
                <a:solidFill>
                  <a:srgbClr val="7030A0"/>
                </a:solidFill>
              </a:rPr>
              <a:t>checking for gaps </a:t>
            </a:r>
            <a:r>
              <a:rPr lang="en-GB" sz="1200" b="1" i="1" dirty="0">
                <a:solidFill>
                  <a:srgbClr val="7030A0"/>
                </a:solidFill>
              </a:rPr>
              <a:t>in KNOWLEDGE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200" i="1" dirty="0">
                <a:solidFill>
                  <a:srgbClr val="7030A0"/>
                </a:solidFill>
              </a:rPr>
              <a:t>       a really effective way of embedding learning </a:t>
            </a:r>
            <a:r>
              <a:rPr lang="en-GB" sz="1200" dirty="0">
                <a:solidFill>
                  <a:srgbClr val="7030A0"/>
                </a:solidFill>
              </a:rPr>
              <a:t>in memory</a:t>
            </a:r>
            <a:r>
              <a:rPr lang="en-GB" sz="1200" i="1" dirty="0">
                <a:solidFill>
                  <a:srgbClr val="7030A0"/>
                </a:solidFill>
              </a:rPr>
              <a:t>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200" i="1" dirty="0">
                <a:solidFill>
                  <a:srgbClr val="7030A0"/>
                </a:solidFill>
              </a:rPr>
              <a:t>-</a:t>
            </a:r>
            <a:endParaRPr lang="en-GB" sz="1200" dirty="0">
              <a:solidFill>
                <a:srgbClr val="FF0000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400" dirty="0">
                <a:solidFill>
                  <a:srgbClr val="FF0000"/>
                </a:solidFill>
              </a:rPr>
              <a:t>the Swahili-English paired word example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400" dirty="0">
                <a:solidFill>
                  <a:srgbClr val="FF0000"/>
                </a:solidFill>
              </a:rPr>
              <a:t>80% recall when used  </a:t>
            </a:r>
            <a:r>
              <a:rPr lang="en-GB" sz="1400" dirty="0" err="1">
                <a:solidFill>
                  <a:srgbClr val="FF0000"/>
                </a:solidFill>
              </a:rPr>
              <a:t>cf</a:t>
            </a:r>
            <a:r>
              <a:rPr lang="en-GB" sz="1400" dirty="0">
                <a:solidFill>
                  <a:srgbClr val="FF0000"/>
                </a:solidFill>
              </a:rPr>
              <a:t> 36% recall if not used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200" dirty="0">
                <a:solidFill>
                  <a:srgbClr val="FF0000"/>
                </a:solidFill>
              </a:rPr>
              <a:t> 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957021" y="3756616"/>
            <a:ext cx="4503699" cy="2956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b="1" u="sng" dirty="0">
                <a:solidFill>
                  <a:srgbClr val="7030A0"/>
                </a:solidFill>
              </a:rPr>
              <a:t>2. A  SCHEDULE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b="1" u="sng" dirty="0">
                <a:solidFill>
                  <a:srgbClr val="7030A0"/>
                </a:solidFill>
              </a:rPr>
              <a:t>for distributed practice 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b="1" u="sng" dirty="0">
                <a:solidFill>
                  <a:srgbClr val="7030A0"/>
                </a:solidFill>
              </a:rPr>
              <a:t>placing your revision over time</a:t>
            </a:r>
            <a:endParaRPr lang="en-GB" b="1" dirty="0">
              <a:solidFill>
                <a:srgbClr val="7030A0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400" b="1" dirty="0">
                <a:solidFill>
                  <a:srgbClr val="7030A0"/>
                </a:solidFill>
              </a:rPr>
              <a:t>NO CRAMMING!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400" b="1" dirty="0">
                <a:solidFill>
                  <a:srgbClr val="7030A0"/>
                </a:solidFill>
              </a:rPr>
              <a:t>A Revision Plan 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200" i="1" dirty="0">
                <a:solidFill>
                  <a:srgbClr val="7030A0"/>
                </a:solidFill>
              </a:rPr>
              <a:t>      </a:t>
            </a:r>
            <a:r>
              <a:rPr lang="en-GB" sz="1200" i="1" dirty="0" err="1">
                <a:solidFill>
                  <a:srgbClr val="7030A0"/>
                </a:solidFill>
              </a:rPr>
              <a:t>a.k.a</a:t>
            </a:r>
            <a:r>
              <a:rPr lang="en-GB" sz="1200" dirty="0">
                <a:solidFill>
                  <a:srgbClr val="7030A0"/>
                </a:solidFill>
              </a:rPr>
              <a:t>  schedule, a revision timetable, </a:t>
            </a:r>
            <a:r>
              <a:rPr lang="en-GB" sz="1200" i="1" dirty="0">
                <a:solidFill>
                  <a:srgbClr val="7030A0"/>
                </a:solidFill>
              </a:rPr>
              <a:t>My Study Plan</a:t>
            </a:r>
            <a:r>
              <a:rPr lang="en-GB" sz="1200" dirty="0">
                <a:solidFill>
                  <a:srgbClr val="7030A0"/>
                </a:solidFill>
              </a:rPr>
              <a:t> app –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200" dirty="0">
                <a:solidFill>
                  <a:srgbClr val="7030A0"/>
                </a:solidFill>
              </a:rPr>
              <a:t>leaving gaps between subjects.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200" i="1" dirty="0">
                <a:solidFill>
                  <a:srgbClr val="FF0000"/>
                </a:solidFill>
              </a:rPr>
              <a:t>Those that spaced out their learning did far better than those that </a:t>
            </a:r>
            <a:r>
              <a:rPr lang="en-GB" sz="1200" dirty="0">
                <a:solidFill>
                  <a:srgbClr val="FF0000"/>
                </a:solidFill>
              </a:rPr>
              <a:t>crammed -  [254 studies, 14,000 people, 47% recall compared to 37% for those that did cramming]</a:t>
            </a:r>
            <a:r>
              <a:rPr lang="en-GB" sz="1200" i="1" dirty="0">
                <a:solidFill>
                  <a:srgbClr val="FF0000"/>
                </a:solidFill>
              </a:rPr>
              <a:t> </a:t>
            </a:r>
            <a:endParaRPr lang="en-GB" dirty="0"/>
          </a:p>
        </p:txBody>
      </p:sp>
      <p:sp>
        <p:nvSpPr>
          <p:cNvPr id="10" name="Down Arrow 9"/>
          <p:cNvSpPr/>
          <p:nvPr/>
        </p:nvSpPr>
        <p:spPr>
          <a:xfrm rot="-2640000">
            <a:off x="2332983" y="3832787"/>
            <a:ext cx="484632" cy="656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82200" y="4763570"/>
            <a:ext cx="1964573" cy="9166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600" b="1" u="sng" dirty="0">
                <a:solidFill>
                  <a:srgbClr val="7030A0"/>
                </a:solidFill>
              </a:rPr>
              <a:t>USE WHAT WORKS –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400" b="1" dirty="0">
                <a:solidFill>
                  <a:srgbClr val="7030A0"/>
                </a:solidFill>
              </a:rPr>
              <a:t> ....</a:t>
            </a:r>
            <a:r>
              <a:rPr lang="en-GB" sz="1200" i="1" dirty="0">
                <a:solidFill>
                  <a:srgbClr val="7030A0"/>
                </a:solidFill>
              </a:rPr>
              <a:t> to maximise your time...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1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Down Arrow 11"/>
          <p:cNvSpPr/>
          <p:nvPr/>
        </p:nvSpPr>
        <p:spPr>
          <a:xfrm rot="16200000">
            <a:off x="9047608" y="4919006"/>
            <a:ext cx="484632" cy="656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728" y="509570"/>
            <a:ext cx="1714500" cy="2647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243753" y="3341716"/>
            <a:ext cx="279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Professor John </a:t>
            </a:r>
            <a:r>
              <a:rPr lang="en-GB" dirty="0" err="1"/>
              <a:t>Dunlosky</a:t>
            </a:r>
            <a:r>
              <a:rPr lang="en-GB" dirty="0"/>
              <a:t>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82" y="1096892"/>
            <a:ext cx="1288859" cy="1288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 cstate="print"/>
          <a:srcRect l="11825" t="32851" r="54114" b="30385"/>
          <a:stretch>
            <a:fillRect/>
          </a:stretch>
        </p:blipFill>
        <p:spPr bwMode="auto">
          <a:xfrm>
            <a:off x="7043956" y="1803861"/>
            <a:ext cx="1975351" cy="1687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6" name="Picture 2" descr="C:\Users\Jazz\Desktop\downloa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0462" y="4623378"/>
            <a:ext cx="1209675" cy="857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Down Arrow 14"/>
          <p:cNvSpPr/>
          <p:nvPr/>
        </p:nvSpPr>
        <p:spPr>
          <a:xfrm rot="16200000">
            <a:off x="4346959" y="1557133"/>
            <a:ext cx="484632" cy="656706"/>
          </a:xfrm>
          <a:prstGeom prst="downArrow">
            <a:avLst>
              <a:gd name="adj1" fmla="val 50000"/>
              <a:gd name="adj2" fmla="val 64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 rot="16200000">
            <a:off x="6294908" y="2515868"/>
            <a:ext cx="484632" cy="656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137265" y="673330"/>
            <a:ext cx="116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Flashcards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64089" y="1311483"/>
            <a:ext cx="211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Prep; plan &amp; do PQs 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6" cstate="print"/>
          <a:srcRect l="23452" t="53382" r="62852" b="28721"/>
          <a:stretch>
            <a:fillRect/>
          </a:stretch>
        </p:blipFill>
        <p:spPr bwMode="auto">
          <a:xfrm>
            <a:off x="2587442" y="5744240"/>
            <a:ext cx="922866" cy="643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3" descr="C:\Users\Jazz\Desktop\downloa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76" y="557339"/>
            <a:ext cx="547782" cy="78573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08" y="3806624"/>
            <a:ext cx="518427" cy="73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3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FB57ED5-941D-44E2-9320-56A0A026F2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1BE9A9-6FBF-4CF1-8F0C-BFCFF1FD96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AE8163-578C-46A4-BF65-BD3AEEF2A05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6F56CC-F97A-40DF-9A88-6D8BF7A6A7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94818F1-2ACF-4181-B8B6-7637EB92BD6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1BF4AB6-91C5-40DA-AFC8-BBDA46BB28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A6D6306-ED75-4DC2-9BEF-160516C2FA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740935B-B6DF-40E6-993F-6C2724883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3220" y="4790199"/>
            <a:ext cx="4615180" cy="668769"/>
          </a:xfrm>
        </p:spPr>
        <p:txBody>
          <a:bodyPr>
            <a:normAutofit/>
          </a:bodyPr>
          <a:lstStyle/>
          <a:p>
            <a:endParaRPr lang="en-GB" sz="1400"/>
          </a:p>
          <a:p>
            <a:r>
              <a:rPr lang="en-GB" sz="1400"/>
              <a:t> </a:t>
            </a:r>
          </a:p>
          <a:p>
            <a:endParaRPr lang="en-GB" sz="14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71DFD9-7F48-44A2-BC63-3ECDF7DBA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3220" y="1054100"/>
            <a:ext cx="4615180" cy="3736099"/>
          </a:xfrm>
        </p:spPr>
        <p:txBody>
          <a:bodyPr anchor="ctr">
            <a:normAutofit/>
          </a:bodyPr>
          <a:lstStyle/>
          <a:p>
            <a:r>
              <a:rPr lang="en-GB" sz="7400"/>
              <a:t>‘master of my fate,</a:t>
            </a:r>
            <a:br>
              <a:rPr lang="en-GB" sz="7400"/>
            </a:br>
            <a:r>
              <a:rPr lang="en-GB" sz="7400"/>
              <a:t>Captain of my soul.’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23037C-FFAD-48CD-B093-F8868A4548A2}"/>
              </a:ext>
            </a:extLst>
          </p:cNvPr>
          <p:cNvSpPr/>
          <p:nvPr/>
        </p:nvSpPr>
        <p:spPr>
          <a:xfrm>
            <a:off x="641605" y="2922149"/>
            <a:ext cx="5441878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Austin News Text Roman"/>
              </a:rPr>
              <a:t>“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ustin News Text Roman"/>
              </a:rPr>
              <a:t>Remember to look up at the stars and not down at your feet. </a:t>
            </a:r>
            <a:r>
              <a:rPr lang="en-US" dirty="0">
                <a:solidFill>
                  <a:srgbClr val="333333"/>
                </a:solidFill>
                <a:latin typeface="Austin News Text Roman"/>
              </a:rPr>
              <a:t>Try to make sense of what you see and wonder about what makes the Universe exist. Be curious. </a:t>
            </a:r>
            <a:endParaRPr lang="en-US" b="1" dirty="0">
              <a:solidFill>
                <a:srgbClr val="0070C0"/>
              </a:solidFill>
              <a:latin typeface="Austin News Text Roman"/>
            </a:endParaRPr>
          </a:p>
          <a:p>
            <a:r>
              <a:rPr lang="en-US" b="1" dirty="0">
                <a:solidFill>
                  <a:srgbClr val="0070C0"/>
                </a:solidFill>
                <a:latin typeface="Austin News Text Roman"/>
              </a:rPr>
              <a:t>And however difficult life may seem, there is always something you can do and succeed at. </a:t>
            </a:r>
            <a:r>
              <a:rPr lang="en-US" dirty="0">
                <a:solidFill>
                  <a:srgbClr val="333333"/>
                </a:solidFill>
                <a:latin typeface="Austin News Text Roman"/>
              </a:rPr>
              <a:t>It matters that you don't just give up.“ </a:t>
            </a:r>
          </a:p>
          <a:p>
            <a:r>
              <a:rPr lang="en-US" dirty="0">
                <a:solidFill>
                  <a:srgbClr val="333333"/>
                </a:solidFill>
                <a:latin typeface="Austin News Text Roman"/>
              </a:rPr>
              <a:t>                                             </a:t>
            </a:r>
            <a:r>
              <a:rPr lang="en-US" b="1" dirty="0">
                <a:solidFill>
                  <a:srgbClr val="7030A0"/>
                </a:solidFill>
                <a:latin typeface="Austin News Text Roman"/>
              </a:rPr>
              <a:t>Professor Stephen Hawking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64638D-D898-4485-9820-E23A1E797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473" y="822325"/>
            <a:ext cx="3528837" cy="190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7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47D8-C903-427A-B806-51178883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139" y="119756"/>
            <a:ext cx="10058400" cy="109249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GB" dirty="0"/>
              <a:t>1. The What …..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0935B-B6DF-40E6-993F-6C272488315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03458" y="1388396"/>
            <a:ext cx="9889560" cy="1272564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  <a:p>
            <a:r>
              <a:rPr lang="en-GB" sz="7200" dirty="0"/>
              <a:t>See the ABC A4 sheet </a:t>
            </a:r>
          </a:p>
          <a:p>
            <a:r>
              <a:rPr lang="en-GB" sz="7200" dirty="0"/>
              <a:t>For each subject the specification checklist or course topic outline</a:t>
            </a:r>
          </a:p>
          <a:p>
            <a:r>
              <a:rPr lang="en-GB" sz="7200" dirty="0"/>
              <a:t>Tick, Cross or Circle each topic  - and id. the VIP topics – </a:t>
            </a:r>
            <a:r>
              <a:rPr lang="en-GB" sz="7200" i="1" dirty="0"/>
              <a:t>use to prioritise – by end of March </a:t>
            </a:r>
            <a:endParaRPr lang="en-GB" sz="72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311CE-DF5E-4034-8580-C67B22434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326" y="2771020"/>
            <a:ext cx="2961313" cy="3825328"/>
          </a:xfrm>
          <a:prstGeom prst="rect">
            <a:avLst/>
          </a:prstGeom>
        </p:spPr>
      </p:pic>
      <p:pic>
        <p:nvPicPr>
          <p:cNvPr id="6" name="Picture 7" descr="tick1">
            <a:extLst>
              <a:ext uri="{FF2B5EF4-FFF2-40B4-BE49-F238E27FC236}">
                <a16:creationId xmlns:a16="http://schemas.microsoft.com/office/drawing/2014/main" id="{2AFABC5A-97CC-489D-ABC5-C7BCC6181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517788" y="3186186"/>
            <a:ext cx="350461" cy="43228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Oval 4">
            <a:extLst>
              <a:ext uri="{FF2B5EF4-FFF2-40B4-BE49-F238E27FC236}">
                <a16:creationId xmlns:a16="http://schemas.microsoft.com/office/drawing/2014/main" id="{FA17752A-8342-4089-A51E-A5F71D8138B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581655" y="3970758"/>
            <a:ext cx="310331" cy="4322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" name="WordArt 7">
            <a:extLst>
              <a:ext uri="{FF2B5EF4-FFF2-40B4-BE49-F238E27FC236}">
                <a16:creationId xmlns:a16="http://schemas.microsoft.com/office/drawing/2014/main" id="{1786CB6C-60B5-4B70-A6CE-6BE9676530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flipV="1">
            <a:off x="10620803" y="4907559"/>
            <a:ext cx="271183" cy="4322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037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1F1FD3"/>
                </a:solidFill>
                <a:latin typeface="Arial Black"/>
              </a:rPr>
              <a:t>X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8D8A93-7A9B-4312-97B6-F1D34466B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736987"/>
              </p:ext>
            </p:extLst>
          </p:nvPr>
        </p:nvGraphicFramePr>
        <p:xfrm>
          <a:off x="862082" y="2837104"/>
          <a:ext cx="5849110" cy="3693160"/>
        </p:xfrm>
        <a:graphic>
          <a:graphicData uri="http://schemas.openxmlformats.org/drawingml/2006/table">
            <a:tbl>
              <a:tblPr/>
              <a:tblGrid>
                <a:gridCol w="1337020">
                  <a:extLst>
                    <a:ext uri="{9D8B030D-6E8A-4147-A177-3AD203B41FA5}">
                      <a16:colId xmlns:a16="http://schemas.microsoft.com/office/drawing/2014/main" val="951415614"/>
                    </a:ext>
                  </a:extLst>
                </a:gridCol>
                <a:gridCol w="1496848">
                  <a:extLst>
                    <a:ext uri="{9D8B030D-6E8A-4147-A177-3AD203B41FA5}">
                      <a16:colId xmlns:a16="http://schemas.microsoft.com/office/drawing/2014/main" val="2389625164"/>
                    </a:ext>
                  </a:extLst>
                </a:gridCol>
                <a:gridCol w="1244843">
                  <a:extLst>
                    <a:ext uri="{9D8B030D-6E8A-4147-A177-3AD203B41FA5}">
                      <a16:colId xmlns:a16="http://schemas.microsoft.com/office/drawing/2014/main" val="2664112977"/>
                    </a:ext>
                  </a:extLst>
                </a:gridCol>
                <a:gridCol w="1770399">
                  <a:extLst>
                    <a:ext uri="{9D8B030D-6E8A-4147-A177-3AD203B41FA5}">
                      <a16:colId xmlns:a16="http://schemas.microsoft.com/office/drawing/2014/main" val="2310679188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Topics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Revision methods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251744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Literature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Paper 1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Paper 2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665031"/>
                  </a:ext>
                </a:extLst>
              </a:tr>
              <a:tr h="709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Paper 1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Paper 2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Paper 3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13780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Paper 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771187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Paper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Paper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Paper 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42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1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76C0DFDE-6363-4485-AAF5-8514D9C53C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66040056-521D-4899-85D7-161D0E847E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6383" y="0"/>
            <a:ext cx="452256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7ED09B-959B-46A7-9205-3318FE5C84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16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447D8-C903-427A-B806-51178883D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6"/>
            <a:ext cx="5732166" cy="5571065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2. The </a:t>
            </a:r>
            <a:r>
              <a:rPr lang="en-GB" dirty="0" err="1">
                <a:solidFill>
                  <a:srgbClr val="FFFFFF"/>
                </a:solidFill>
              </a:rPr>
              <a:t>WhEN</a:t>
            </a:r>
            <a:r>
              <a:rPr lang="en-GB" sz="66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0935B-B6DF-40E6-993F-6C2724883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6011" y="937082"/>
            <a:ext cx="4462942" cy="5571064"/>
          </a:xfrm>
          <a:ln w="76200">
            <a:solidFill>
              <a:schemeClr val="tx1"/>
            </a:solidFill>
          </a:ln>
        </p:spPr>
        <p:txBody>
          <a:bodyPr anchor="ctr">
            <a:normAutofit fontScale="92500"/>
          </a:bodyPr>
          <a:lstStyle/>
          <a:p>
            <a:r>
              <a:rPr lang="en-GB" dirty="0">
                <a:highlight>
                  <a:srgbClr val="FFFF00"/>
                </a:highlight>
              </a:rPr>
              <a:t>Spaced across time – the schedule</a:t>
            </a:r>
          </a:p>
          <a:p>
            <a:endParaRPr lang="en-GB" dirty="0"/>
          </a:p>
          <a:p>
            <a:r>
              <a:rPr lang="en-GB" dirty="0"/>
              <a:t>Covering the </a:t>
            </a:r>
            <a:r>
              <a:rPr lang="en-GB" dirty="0">
                <a:highlight>
                  <a:srgbClr val="FFFF00"/>
                </a:highlight>
              </a:rPr>
              <a:t>key ‘VIP’ topics </a:t>
            </a:r>
            <a:r>
              <a:rPr lang="en-GB" dirty="0"/>
              <a:t>– esp. those that have the high-mark questions</a:t>
            </a:r>
          </a:p>
          <a:p>
            <a:endParaRPr lang="en-GB" dirty="0"/>
          </a:p>
          <a:p>
            <a:r>
              <a:rPr lang="en-GB" dirty="0"/>
              <a:t>Covering the ‘more tricky’ topics</a:t>
            </a:r>
          </a:p>
          <a:p>
            <a:endParaRPr lang="en-GB" dirty="0"/>
          </a:p>
          <a:p>
            <a:r>
              <a:rPr lang="en-GB" dirty="0">
                <a:highlight>
                  <a:srgbClr val="FFFF00"/>
                </a:highlight>
              </a:rPr>
              <a:t>Be specific </a:t>
            </a:r>
            <a:r>
              <a:rPr lang="en-GB" dirty="0"/>
              <a:t>about what you will cover </a:t>
            </a:r>
          </a:p>
          <a:p>
            <a:r>
              <a:rPr lang="en-GB" dirty="0"/>
              <a:t>e.g. </a:t>
            </a:r>
            <a:r>
              <a:rPr lang="en-GB" dirty="0">
                <a:highlight>
                  <a:srgbClr val="FFFF00"/>
                </a:highlight>
              </a:rPr>
              <a:t>History, Tues PM, Elizabeth I - Religion, Cue Cards, self-test.</a:t>
            </a:r>
          </a:p>
          <a:p>
            <a:r>
              <a:rPr lang="en-GB" dirty="0">
                <a:highlight>
                  <a:srgbClr val="FFFF00"/>
                </a:highlight>
              </a:rPr>
              <a:t>e.g. History, SAT AM, Elizabeth I – MQoS 16 marker – plan, do review.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51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47D8-C903-427A-B806-51178883D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058" y="796102"/>
            <a:ext cx="9966960" cy="3035808"/>
          </a:xfrm>
        </p:spPr>
        <p:txBody>
          <a:bodyPr/>
          <a:lstStyle/>
          <a:p>
            <a:r>
              <a:rPr lang="en-GB" dirty="0"/>
              <a:t>3. The </a:t>
            </a:r>
            <a:r>
              <a:rPr lang="en-GB" dirty="0" err="1"/>
              <a:t>HOw</a:t>
            </a:r>
            <a:r>
              <a:rPr lang="en-GB" dirty="0"/>
              <a:t> ….. </a:t>
            </a:r>
            <a:r>
              <a:rPr lang="en-GB" sz="1000" dirty="0"/>
              <a:t>a reprise….!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0935B-B6DF-40E6-993F-6C2724883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645" y="4152663"/>
            <a:ext cx="10237785" cy="796842"/>
          </a:xfrm>
        </p:spPr>
        <p:txBody>
          <a:bodyPr>
            <a:normAutofit fontScale="25000" lnSpcReduction="20000"/>
          </a:bodyPr>
          <a:lstStyle/>
          <a:p>
            <a:endParaRPr lang="en-GB" sz="8600" dirty="0"/>
          </a:p>
          <a:p>
            <a:r>
              <a:rPr lang="en-GB" sz="8600" dirty="0"/>
              <a:t>                     The 10 strategies support each other.</a:t>
            </a:r>
          </a:p>
          <a:p>
            <a:endParaRPr lang="en-GB" sz="8600" dirty="0"/>
          </a:p>
          <a:p>
            <a:r>
              <a:rPr lang="en-GB" sz="8600" dirty="0"/>
              <a:t>-  Will you do a practice Question  for every </a:t>
            </a:r>
            <a:r>
              <a:rPr lang="en-GB" sz="8600" i="1" dirty="0">
                <a:solidFill>
                  <a:srgbClr val="7030A0"/>
                </a:solidFill>
              </a:rPr>
              <a:t>high mark Q</a:t>
            </a:r>
            <a:r>
              <a:rPr lang="en-GB" sz="8600" dirty="0"/>
              <a:t>?</a:t>
            </a:r>
          </a:p>
          <a:p>
            <a:r>
              <a:rPr lang="en-GB" sz="8600" dirty="0"/>
              <a:t>-  No.</a:t>
            </a:r>
          </a:p>
          <a:p>
            <a:r>
              <a:rPr lang="en-GB" sz="8600" dirty="0"/>
              <a:t>– But you can plan for the key ones and practice the critical topics.</a:t>
            </a:r>
          </a:p>
          <a:p>
            <a:r>
              <a:rPr lang="en-GB" sz="8600" dirty="0"/>
              <a:t>-  Then check </a:t>
            </a:r>
            <a:r>
              <a:rPr lang="en-GB" sz="8600" dirty="0" err="1"/>
              <a:t>markscheme</a:t>
            </a:r>
            <a:r>
              <a:rPr lang="en-GB" sz="8600" dirty="0"/>
              <a:t> / get a peer to review / teacher. . </a:t>
            </a:r>
          </a:p>
          <a:p>
            <a:r>
              <a:rPr lang="en-GB" sz="8600" dirty="0"/>
              <a:t> </a:t>
            </a:r>
          </a:p>
          <a:p>
            <a:endParaRPr lang="en-GB" sz="8600" dirty="0"/>
          </a:p>
          <a:p>
            <a:r>
              <a:rPr lang="en-GB" sz="8600" dirty="0"/>
              <a:t>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6AF39-94B0-4A41-A9D9-DCACB55998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780" y="70904"/>
            <a:ext cx="1881238" cy="2904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983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r="27976"/>
          <a:stretch/>
        </p:blipFill>
        <p:spPr bwMode="auto">
          <a:xfrm>
            <a:off x="11205367" y="0"/>
            <a:ext cx="935785" cy="28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457" y="44624"/>
            <a:ext cx="10058400" cy="836220"/>
          </a:xfrm>
        </p:spPr>
        <p:txBody>
          <a:bodyPr>
            <a:normAutofit/>
          </a:bodyPr>
          <a:lstStyle/>
          <a:p>
            <a:r>
              <a:rPr lang="en-GB" sz="3200" b="1" dirty="0"/>
              <a:t>Reminder: THE 10 RESEARCHED Revision techniques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792326"/>
              </p:ext>
            </p:extLst>
          </p:nvPr>
        </p:nvGraphicFramePr>
        <p:xfrm>
          <a:off x="176168" y="880844"/>
          <a:ext cx="10981189" cy="5402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8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97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Effectiveness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Revision method </a:t>
                      </a:r>
                      <a:r>
                        <a:rPr lang="en-GB" sz="1200" dirty="0">
                          <a:solidFill>
                            <a:srgbClr val="FFFF00"/>
                          </a:solidFill>
                        </a:rPr>
                        <a:t>[they can build &amp; support each other]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411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High – Impact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Practice testing – </a:t>
                      </a:r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using cue cards / planning &amp; writing answers / retrieving key info / checking you know…!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Distributed practice - </a:t>
                      </a:r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of various revision methods over time e.g. to a revision timetable – these methods!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070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Moderate</a:t>
                      </a:r>
                    </a:p>
                    <a:p>
                      <a:pPr algn="ctr"/>
                      <a:r>
                        <a:rPr lang="en-GB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Elaborative interrogation of material – </a:t>
                      </a:r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Why? And why?</a:t>
                      </a:r>
                    </a:p>
                    <a:p>
                      <a:pPr algn="ctr"/>
                      <a:r>
                        <a:rPr lang="en-GB" sz="2400" dirty="0"/>
                        <a:t>Self-explanation – </a:t>
                      </a:r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what’s key here? Plans.</a:t>
                      </a:r>
                    </a:p>
                    <a:p>
                      <a:pPr algn="ctr"/>
                      <a:r>
                        <a:rPr lang="en-GB" sz="2400" dirty="0"/>
                        <a:t>Interleaved practice – </a:t>
                      </a:r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bits of subject split up over session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114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0070C0"/>
                          </a:solidFill>
                        </a:rPr>
                        <a:t> Low – Impact  </a:t>
                      </a:r>
                      <a:endParaRPr lang="en-GB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70C0"/>
                          </a:solidFill>
                        </a:rPr>
                        <a:t>Summarising – </a:t>
                      </a:r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key notes / cue cards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70C0"/>
                          </a:solidFill>
                        </a:rPr>
                        <a:t>Highlighting </a:t>
                      </a:r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with marker to then use for summaries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70C0"/>
                          </a:solidFill>
                        </a:rPr>
                        <a:t>Keyword mnemonics - </a:t>
                      </a:r>
                      <a:r>
                        <a:rPr lang="en-GB" sz="2400" dirty="0">
                          <a:solidFill>
                            <a:srgbClr val="7030A0"/>
                          </a:solidFill>
                        </a:rPr>
                        <a:t>?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70C0"/>
                          </a:solidFill>
                        </a:rPr>
                        <a:t>Imagery for text – </a:t>
                      </a:r>
                      <a:r>
                        <a:rPr lang="en-GB" sz="2400" dirty="0">
                          <a:solidFill>
                            <a:srgbClr val="7030A0"/>
                          </a:solidFill>
                        </a:rPr>
                        <a:t>dual-code diagrams / timelines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70C0"/>
                          </a:solidFill>
                        </a:rPr>
                        <a:t>Rereading – </a:t>
                      </a:r>
                      <a:r>
                        <a:rPr lang="en-GB" sz="2400" dirty="0">
                          <a:solidFill>
                            <a:srgbClr val="7030A0"/>
                          </a:solidFill>
                        </a:rPr>
                        <a:t>1</a:t>
                      </a:r>
                      <a:r>
                        <a:rPr lang="en-GB" sz="2400" baseline="30000" dirty="0">
                          <a:solidFill>
                            <a:srgbClr val="7030A0"/>
                          </a:solidFill>
                        </a:rPr>
                        <a:t>st</a:t>
                      </a:r>
                      <a:r>
                        <a:rPr lang="en-GB" sz="2400" dirty="0">
                          <a:solidFill>
                            <a:srgbClr val="7030A0"/>
                          </a:solidFill>
                        </a:rPr>
                        <a:t> to then make 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Arrow: Up 2">
            <a:extLst>
              <a:ext uri="{FF2B5EF4-FFF2-40B4-BE49-F238E27FC236}">
                <a16:creationId xmlns:a16="http://schemas.microsoft.com/office/drawing/2014/main" id="{5A0E34E8-EF7E-4F35-8AA2-668056A67B54}"/>
              </a:ext>
            </a:extLst>
          </p:cNvPr>
          <p:cNvSpPr/>
          <p:nvPr/>
        </p:nvSpPr>
        <p:spPr>
          <a:xfrm>
            <a:off x="50848" y="2287335"/>
            <a:ext cx="484632" cy="3025322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05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5EC292-991E-4C8F-9F55-D72971A4B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B7573-D2CD-4589-B099-E8254726AC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6A041F-C32D-4E9C-AD9A-6F8F9710D9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1" y="480059"/>
            <a:ext cx="11237976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B2B062-FBDC-4221-A958-C8C92BDC1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265" y="678147"/>
            <a:ext cx="7294269" cy="5251874"/>
          </a:xfrm>
          <a:prstGeom prst="rect">
            <a:avLst/>
          </a:prstGeom>
        </p:spPr>
      </p:pic>
      <p:sp>
        <p:nvSpPr>
          <p:cNvPr id="4" name="AutoShape 2" descr="Memory Clock Pic">
            <a:extLst>
              <a:ext uri="{FF2B5EF4-FFF2-40B4-BE49-F238E27FC236}">
                <a16:creationId xmlns:a16="http://schemas.microsoft.com/office/drawing/2014/main" id="{E1AD5955-57A6-47B0-A314-F8B8068916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Memory Clock Pic">
            <a:extLst>
              <a:ext uri="{FF2B5EF4-FFF2-40B4-BE49-F238E27FC236}">
                <a16:creationId xmlns:a16="http://schemas.microsoft.com/office/drawing/2014/main" id="{6BE00728-D4C1-4B85-9D9B-9AF78E77CE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4288" y="403300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5B1FE62D-F882-42AC-97F1-D521885E0361}"/>
              </a:ext>
            </a:extLst>
          </p:cNvPr>
          <p:cNvSpPr/>
          <p:nvPr/>
        </p:nvSpPr>
        <p:spPr>
          <a:xfrm>
            <a:off x="10009104" y="2572830"/>
            <a:ext cx="484632" cy="621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6917DF-C08E-443B-A19E-753ACCF5F6F3}"/>
              </a:ext>
            </a:extLst>
          </p:cNvPr>
          <p:cNvSpPr txBox="1"/>
          <p:nvPr/>
        </p:nvSpPr>
        <p:spPr>
          <a:xfrm>
            <a:off x="4432960" y="55364"/>
            <a:ext cx="32149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Practice Question Sequence </a:t>
            </a:r>
          </a:p>
        </p:txBody>
      </p:sp>
      <p:sp>
        <p:nvSpPr>
          <p:cNvPr id="17" name="Arrow: Down 13">
            <a:extLst>
              <a:ext uri="{FF2B5EF4-FFF2-40B4-BE49-F238E27FC236}">
                <a16:creationId xmlns:a16="http://schemas.microsoft.com/office/drawing/2014/main" id="{5BCF2FA3-08EA-4768-BCEE-0F9933FF0280}"/>
              </a:ext>
            </a:extLst>
          </p:cNvPr>
          <p:cNvSpPr/>
          <p:nvPr/>
        </p:nvSpPr>
        <p:spPr>
          <a:xfrm flipV="1">
            <a:off x="3051834" y="3260144"/>
            <a:ext cx="484632" cy="642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0AE782-6747-434B-8616-53015B6CA4DB}"/>
              </a:ext>
            </a:extLst>
          </p:cNvPr>
          <p:cNvSpPr txBox="1"/>
          <p:nvPr/>
        </p:nvSpPr>
        <p:spPr>
          <a:xfrm>
            <a:off x="9982243" y="1157113"/>
            <a:ext cx="63991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Plan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AAF5B1-20A3-485F-817E-028F99B8B5BB}"/>
              </a:ext>
            </a:extLst>
          </p:cNvPr>
          <p:cNvSpPr txBox="1"/>
          <p:nvPr/>
        </p:nvSpPr>
        <p:spPr>
          <a:xfrm>
            <a:off x="5826745" y="5985384"/>
            <a:ext cx="843308" cy="369332"/>
          </a:xfrm>
          <a:prstGeom prst="rect">
            <a:avLst/>
          </a:prstGeom>
          <a:solidFill>
            <a:srgbClr val="0099FF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Write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7A254D-21FE-4316-BEDD-4A3603644FBD}"/>
              </a:ext>
            </a:extLst>
          </p:cNvPr>
          <p:cNvSpPr txBox="1"/>
          <p:nvPr/>
        </p:nvSpPr>
        <p:spPr>
          <a:xfrm>
            <a:off x="1509088" y="1129490"/>
            <a:ext cx="10054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Review </a:t>
            </a:r>
          </a:p>
        </p:txBody>
      </p:sp>
    </p:spTree>
    <p:extLst>
      <p:ext uri="{BB962C8B-B14F-4D97-AF65-F5344CB8AC3E}">
        <p14:creationId xmlns:p14="http://schemas.microsoft.com/office/powerpoint/2010/main" val="3425501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6"/>
                    </a14:imgEffect>
                    <a14:imgEffect>
                      <a14:colorTemperature colorTemp="675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334" b="12273"/>
          <a:stretch/>
        </p:blipFill>
        <p:spPr>
          <a:xfrm>
            <a:off x="426710" y="89356"/>
            <a:ext cx="9698636" cy="6616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6710" y="208666"/>
            <a:ext cx="980544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200" b="1" dirty="0"/>
              <a:t>Needing some Exam advice?</a:t>
            </a:r>
            <a:r>
              <a:rPr lang="en-GB" sz="5200" dirty="0"/>
              <a:t> </a:t>
            </a:r>
            <a:endParaRPr lang="en-IE" sz="5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9713" y="1124744"/>
            <a:ext cx="906744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3200" b="1" dirty="0">
                <a:solidFill>
                  <a:srgbClr val="00B050"/>
                </a:solidFill>
              </a:rPr>
              <a:t>Georgie Murdoch</a:t>
            </a:r>
          </a:p>
          <a:p>
            <a:endParaRPr lang="en-GB" sz="2400" b="1" dirty="0"/>
          </a:p>
          <a:p>
            <a:r>
              <a:rPr lang="en-US" b="1" dirty="0"/>
              <a:t>I can provide confidential advice and support on things like…</a:t>
            </a:r>
            <a:endParaRPr lang="en-GB" b="1" dirty="0"/>
          </a:p>
          <a:p>
            <a:endParaRPr lang="en-GB" b="1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r>
              <a:rPr lang="en-US" b="1" dirty="0"/>
              <a:t>At MAP we will never judge you or tell you what to do. </a:t>
            </a:r>
          </a:p>
          <a:p>
            <a:r>
              <a:rPr lang="en-US" b="1" dirty="0"/>
              <a:t>We can help you to make your own decisions</a:t>
            </a:r>
          </a:p>
          <a:p>
            <a:endParaRPr lang="en-US" b="1" dirty="0"/>
          </a:p>
          <a:p>
            <a:r>
              <a:rPr lang="en-GB" b="1" dirty="0">
                <a:solidFill>
                  <a:srgbClr val="00B050"/>
                </a:solidFill>
              </a:rPr>
              <a:t>You can contact me by…</a:t>
            </a:r>
            <a:endParaRPr lang="en-GB" dirty="0">
              <a:solidFill>
                <a:srgbClr val="00B050"/>
              </a:solidFill>
            </a:endParaRPr>
          </a:p>
          <a:p>
            <a:pPr lvl="0"/>
            <a:r>
              <a:rPr lang="en-GB" dirty="0"/>
              <a:t>- Dropping in to the 6th Form office (Room 2) during first break on Friday’s</a:t>
            </a:r>
          </a:p>
          <a:p>
            <a:pPr lvl="0"/>
            <a:r>
              <a:rPr lang="en-GB" dirty="0"/>
              <a:t>- Sending an email to </a:t>
            </a:r>
            <a:r>
              <a:rPr lang="en-US" u="sng" dirty="0">
                <a:hlinkClick r:id="rId4"/>
              </a:rPr>
              <a:t>NotreDame@map.uk.net</a:t>
            </a:r>
            <a:endParaRPr lang="en-GB" dirty="0"/>
          </a:p>
          <a:p>
            <a:pPr lvl="0"/>
            <a:r>
              <a:rPr lang="en-GB" dirty="0"/>
              <a:t>- Dropping into the MAP Life Zone in M23 on Friday lunchtimes</a:t>
            </a:r>
          </a:p>
          <a:p>
            <a:pPr lvl="0"/>
            <a:r>
              <a:rPr lang="en-GB" dirty="0"/>
              <a:t>- Posting a message into a MAP post box (in student reception and the 6</a:t>
            </a:r>
            <a:r>
              <a:rPr lang="en-GB" baseline="30000" dirty="0"/>
              <a:t>th</a:t>
            </a:r>
            <a:r>
              <a:rPr lang="en-GB" dirty="0"/>
              <a:t> Form area)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917" y="32387"/>
            <a:ext cx="2173083" cy="218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http://www.map.uk.net/pages/wp-content/uploads/2014/02/Georgie-Murdoch-390x3901-390x39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262" y="2261190"/>
            <a:ext cx="2175551" cy="21324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66994" y="2382167"/>
            <a:ext cx="6546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C00000"/>
                </a:solidFill>
              </a:rPr>
              <a:t>Managing exam mindset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Managing exam stress – with proven methods </a:t>
            </a:r>
          </a:p>
          <a:p>
            <a:pPr lvl="0"/>
            <a:r>
              <a:rPr lang="en-GB" sz="2000" b="1" dirty="0">
                <a:solidFill>
                  <a:srgbClr val="C00000"/>
                </a:solidFill>
              </a:rPr>
              <a:t>Preparing for the exam season in do-able steps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D7CE6-DE34-497E-87A4-BA4D11756641}"/>
              </a:ext>
            </a:extLst>
          </p:cNvPr>
          <p:cNvSpPr txBox="1"/>
          <p:nvPr/>
        </p:nvSpPr>
        <p:spPr>
          <a:xfrm>
            <a:off x="4309700" y="1124744"/>
            <a:ext cx="560241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>
                <a:solidFill>
                  <a:srgbClr val="C00000"/>
                </a:solidFill>
              </a:rPr>
              <a:t>Wednesday 28</a:t>
            </a:r>
            <a:r>
              <a:rPr lang="en-GB" sz="2000" b="1" baseline="30000" dirty="0">
                <a:solidFill>
                  <a:srgbClr val="C00000"/>
                </a:solidFill>
              </a:rPr>
              <a:t>th</a:t>
            </a:r>
            <a:r>
              <a:rPr lang="en-GB" sz="2000" b="1" dirty="0">
                <a:solidFill>
                  <a:srgbClr val="C00000"/>
                </a:solidFill>
              </a:rPr>
              <a:t> April 8.50-9.05 M32 – let FT know by Thurs PM for MAP list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7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58" y="391326"/>
            <a:ext cx="10826683" cy="1609344"/>
          </a:xfrm>
        </p:spPr>
        <p:txBody>
          <a:bodyPr>
            <a:normAutofit/>
          </a:bodyPr>
          <a:lstStyle/>
          <a:p>
            <a:r>
              <a:rPr lang="en-GB" sz="3600" dirty="0"/>
              <a:t>The Holy Trinity of distractions……use as rewards.. But phones in another room; internet off whilst </a:t>
            </a:r>
            <a:r>
              <a:rPr lang="en-GB" sz="3600" dirty="0" err="1"/>
              <a:t>workin</a:t>
            </a:r>
            <a:r>
              <a:rPr lang="en-GB" sz="3600" dirty="0"/>
              <a:t>’!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4" t="6296" r="31111" b="7778"/>
          <a:stretch/>
        </p:blipFill>
        <p:spPr>
          <a:xfrm>
            <a:off x="957880" y="2220907"/>
            <a:ext cx="2339910" cy="375268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4" t="5263" r="34500" b="5452"/>
          <a:stretch/>
        </p:blipFill>
        <p:spPr>
          <a:xfrm>
            <a:off x="9677660" y="2521372"/>
            <a:ext cx="1803399" cy="345222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37" y="2521372"/>
            <a:ext cx="4495800" cy="324259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01145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150</TotalTime>
  <Words>932</Words>
  <Application>Microsoft Office PowerPoint</Application>
  <PresentationFormat>Widescreen</PresentationFormat>
  <Paragraphs>188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Austin News Text Roman</vt:lpstr>
      <vt:lpstr>Calibri</vt:lpstr>
      <vt:lpstr>Rockwell</vt:lpstr>
      <vt:lpstr>Rockwell Condensed</vt:lpstr>
      <vt:lpstr>Rockwell Extra Bold</vt:lpstr>
      <vt:lpstr>Times New Roman</vt:lpstr>
      <vt:lpstr>Wingdings</vt:lpstr>
      <vt:lpstr>Wood Type</vt:lpstr>
      <vt:lpstr>PowerPoint Presentation</vt:lpstr>
      <vt:lpstr>‘master of my fate, Captain of my soul.’ </vt:lpstr>
      <vt:lpstr>1. The What ….. </vt:lpstr>
      <vt:lpstr>2. The WhEN  </vt:lpstr>
      <vt:lpstr>3. The HOw ….. a reprise….!</vt:lpstr>
      <vt:lpstr>Reminder: THE 10 RESEARCHED Revision techniques </vt:lpstr>
      <vt:lpstr>PowerPoint Presentation</vt:lpstr>
      <vt:lpstr>PowerPoint Presentation</vt:lpstr>
      <vt:lpstr>The Holy Trinity of distractions……use as rewards.. But phones in another room; internet off whilst workin’!  </vt:lpstr>
      <vt:lpstr>PowerPoint Presentation</vt:lpstr>
      <vt:lpstr>Appendix – additional SLIDES</vt:lpstr>
      <vt:lpstr>Checklist Revision final</vt:lpstr>
      <vt:lpstr>History Tues 1hr summary for self-testing  EI – create TIMELINE Colour coded by topic e.g. religion / mqs / spain   History Thurs 1hr cue cards for self-testing / planning EI – Religious settlement – what/ who against &amp; why / successes / failures  History SAT 1hr – 16 marker plan &amp; write up  EI – Revolt of N. Earls   </vt:lpstr>
      <vt:lpstr>Mid/High Mark Value Questions   - plan Key ones  - Practice Some  - Check those</vt:lpstr>
      <vt:lpstr>PRACTICE QUESTIONS – 6, 8,12, 16, 20, 40 markers….  building to practice questions to time   - by planning out the answer – using cue cards / Notes  - By writing up with/without notes for the big marker questions     -  then checking these against a mark-scheme </vt:lpstr>
      <vt:lpstr>  CUE CARDS   Creating cue cards for  -   the key topics / sub-topics / Big Ideas   -    With key content  -    with key examples  -    with key quotes  -    Links to  other topics / ideas </vt:lpstr>
      <vt:lpstr>What you said: Mock revision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PSH</dc:creator>
  <cp:lastModifiedBy>Paul Short</cp:lastModifiedBy>
  <cp:revision>116</cp:revision>
  <cp:lastPrinted>2018-03-20T11:36:34Z</cp:lastPrinted>
  <dcterms:created xsi:type="dcterms:W3CDTF">2018-03-16T21:09:13Z</dcterms:created>
  <dcterms:modified xsi:type="dcterms:W3CDTF">2018-03-23T10:36:40Z</dcterms:modified>
</cp:coreProperties>
</file>